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7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77" r:id="rId9"/>
    <p:sldId id="276" r:id="rId10"/>
    <p:sldId id="261" r:id="rId11"/>
    <p:sldId id="269" r:id="rId12"/>
    <p:sldId id="263" r:id="rId13"/>
    <p:sldId id="265" r:id="rId14"/>
    <p:sldId id="266" r:id="rId15"/>
    <p:sldId id="270" r:id="rId16"/>
    <p:sldId id="272" r:id="rId17"/>
    <p:sldId id="273" r:id="rId18"/>
  </p:sldIdLst>
  <p:sldSz cx="18288000" cy="10287000"/>
  <p:notesSz cx="6858000" cy="9144000"/>
  <p:embeddedFontLst>
    <p:embeddedFont>
      <p:font typeface="Barlow Condensed" panose="00000506000000000000" pitchFamily="2" charset="0"/>
      <p:regular r:id="rId19"/>
      <p:bold r:id="rId20"/>
      <p:italic r:id="rId21"/>
      <p:boldItalic r:id="rId22"/>
    </p:embeddedFont>
    <p:embeddedFont>
      <p:font typeface="Shrikhan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AA7E62-2CD8-2B27-75B1-7BCD536B26E6}" name="Manikandan Ayyasamy" initials="MA" userId="882441fea9eaf08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56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8D29BE-E45C-4053-9238-D88FC58AB3AB}" authorId="{57AA7E62-2CD8-2B27-75B1-7BCD536B26E6}" created="2025-03-22T13:58:18.72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spMk id="15" creationId="{AAF02A5F-29CA-7A59-9700-CA760A5A9C79}"/>
    </ac:deMkLst>
    <p188:txBody>
      <a:bodyPr/>
      <a:lstStyle/>
      <a:p>
        <a:r>
          <a:rPr lang="en-IN"/>
          <a:t>Average Literacy Rate</a:t>
        </a:r>
      </a:p>
    </p188:txBody>
  </p188:cm>
  <p188:cm id="{1FB20F24-EDA3-477B-A243-ACB3B39907B2}" authorId="{57AA7E62-2CD8-2B27-75B1-7BCD536B26E6}" created="2025-03-22T14:01:04.40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spMk id="17" creationId="{49C53097-8149-D439-DEA3-ECA75155084F}"/>
    </ac:deMkLst>
    <p188:txBody>
      <a:bodyPr/>
      <a:lstStyle/>
      <a:p>
        <a:r>
          <a:rPr lang="en-IN"/>
          <a:t>Lowest Literacy rate - Niger</a:t>
        </a:r>
      </a:p>
    </p188:txBody>
  </p188:cm>
  <p188:cm id="{B5C3C943-EE20-41A1-8BB5-CC46400270EA}" authorId="{57AA7E62-2CD8-2B27-75B1-7BCD536B26E6}" created="2025-03-22T14:04:31.60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spMk id="16" creationId="{4A74D49E-9F5F-A734-0AA3-C361EB337EEA}"/>
    </ac:deMkLst>
    <p188:txBody>
      <a:bodyPr/>
      <a:lstStyle/>
      <a:p>
        <a:r>
          <a:rPr lang="en-IN"/>
          <a:t>Somalia’s Literacy rate &amp; Migration rate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107_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4.svg"/><Relationship Id="rId7" Type="http://schemas.openxmlformats.org/officeDocument/2006/relationships/image" Target="../media/image4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oto.wuestenigel.com/schwarzer-geldsack-mit-kleingeld-und-einem-dollar-symbol/" TargetMode="External"/><Relationship Id="rId3" Type="http://schemas.openxmlformats.org/officeDocument/2006/relationships/image" Target="../media/image40.svg"/><Relationship Id="rId7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hyperlink" Target="https://pixabay.com/en/queue-communal-community-group-154925/" TargetMode="Externa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40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svg"/><Relationship Id="rId7" Type="http://schemas.openxmlformats.org/officeDocument/2006/relationships/image" Target="../media/image2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638" y="519849"/>
            <a:ext cx="17040426" cy="9219783"/>
            <a:chOff x="0" y="0"/>
            <a:chExt cx="4488013" cy="24282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88014" cy="2428256"/>
            </a:xfrm>
            <a:custGeom>
              <a:avLst/>
              <a:gdLst/>
              <a:ahLst/>
              <a:cxnLst/>
              <a:rect l="l" t="t" r="r" b="b"/>
              <a:pathLst>
                <a:path w="4488014" h="2428256">
                  <a:moveTo>
                    <a:pt x="0" y="0"/>
                  </a:moveTo>
                  <a:lnTo>
                    <a:pt x="4488014" y="0"/>
                  </a:lnTo>
                  <a:lnTo>
                    <a:pt x="4488014" y="2428256"/>
                  </a:lnTo>
                  <a:lnTo>
                    <a:pt x="0" y="2428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F79B68">
                  <a:alpha val="4196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88013" cy="2466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1932" y="880741"/>
            <a:ext cx="9301429" cy="8377559"/>
          </a:xfrm>
          <a:custGeom>
            <a:avLst/>
            <a:gdLst/>
            <a:ahLst/>
            <a:cxnLst/>
            <a:rect l="l" t="t" r="r" b="b"/>
            <a:pathLst>
              <a:path w="9720797" h="8377559">
                <a:moveTo>
                  <a:pt x="0" y="0"/>
                </a:moveTo>
                <a:lnTo>
                  <a:pt x="9720796" y="0"/>
                </a:lnTo>
                <a:lnTo>
                  <a:pt x="9720796" y="8377559"/>
                </a:lnTo>
                <a:lnTo>
                  <a:pt x="0" y="837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6999" y="2949843"/>
            <a:ext cx="669849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000" b="1" i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GLOBAL ECONOMIC AND DEMOGRAPHIC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57993" y="6261095"/>
            <a:ext cx="515650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500" b="1" dirty="0">
                <a:ea typeface="Barlow Condensed"/>
                <a:cs typeface="Barlow Condensed"/>
                <a:sym typeface="Barlow Condensed"/>
              </a:rPr>
              <a:t>MANIKANDAN AYYASAMY</a:t>
            </a:r>
          </a:p>
          <a:p>
            <a:pPr algn="ctr">
              <a:spcBef>
                <a:spcPct val="0"/>
              </a:spcBef>
            </a:pPr>
            <a:r>
              <a:rPr lang="en-US" sz="2500" b="1" dirty="0">
                <a:ea typeface="Barlow Condensed"/>
                <a:cs typeface="Barlow Condensed"/>
                <a:sym typeface="Barlow Condensed"/>
              </a:rPr>
              <a:t>DA / DS – NOVEMBER 2024</a:t>
            </a:r>
          </a:p>
          <a:p>
            <a:pPr algn="ctr">
              <a:spcBef>
                <a:spcPct val="0"/>
              </a:spcBef>
            </a:pPr>
            <a:r>
              <a:rPr lang="en-US" sz="2500" b="1" dirty="0">
                <a:ea typeface="Barlow Condensed"/>
                <a:cs typeface="Barlow Condensed"/>
                <a:sym typeface="Barlow Condensed"/>
              </a:rPr>
              <a:t>MILESTONE 2</a:t>
            </a:r>
          </a:p>
          <a:p>
            <a:pPr algn="ctr">
              <a:spcBef>
                <a:spcPct val="0"/>
              </a:spcBef>
            </a:pPr>
            <a:r>
              <a:rPr lang="en-US" sz="2500" b="1" dirty="0">
                <a:ea typeface="Barlow Condensed"/>
                <a:cs typeface="Barlow Condensed"/>
                <a:sym typeface="Barlow Condensed"/>
              </a:rPr>
              <a:t>24/03/2025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B1F58275-3D01-1016-B00B-9E438787F8AF}"/>
              </a:ext>
            </a:extLst>
          </p:cNvPr>
          <p:cNvGrpSpPr/>
          <p:nvPr/>
        </p:nvGrpSpPr>
        <p:grpSpPr>
          <a:xfrm>
            <a:off x="14782801" y="8343900"/>
            <a:ext cx="2474678" cy="1129189"/>
            <a:chOff x="0" y="0"/>
            <a:chExt cx="1524938" cy="812800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9D6D809C-58EA-E92D-627A-B7CA3FC09842}"/>
                </a:ext>
              </a:extLst>
            </p:cNvPr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4DA599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6BD90B2D-6B77-95A0-2C16-2CE164AB9DA5}"/>
                </a:ext>
              </a:extLst>
            </p:cNvPr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97201" y="8801100"/>
            <a:ext cx="2252354" cy="1108286"/>
            <a:chOff x="-172254" y="0"/>
            <a:chExt cx="1697192" cy="812800"/>
          </a:xfrm>
          <a:solidFill>
            <a:schemeClr val="accent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-172254" y="184150"/>
              <a:ext cx="1423338" cy="444500"/>
            </a:xfrm>
            <a:prstGeom prst="rect">
              <a:avLst/>
            </a:prstGeom>
            <a:grpFill/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62956" y="3532883"/>
            <a:ext cx="3476639" cy="539350"/>
            <a:chOff x="0" y="0"/>
            <a:chExt cx="915658" cy="1420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5658" cy="142051"/>
            </a:xfrm>
            <a:custGeom>
              <a:avLst/>
              <a:gdLst/>
              <a:ahLst/>
              <a:cxnLst/>
              <a:rect l="l" t="t" r="r" b="b"/>
              <a:pathLst>
                <a:path w="915658" h="142051">
                  <a:moveTo>
                    <a:pt x="0" y="0"/>
                  </a:moveTo>
                  <a:lnTo>
                    <a:pt x="915658" y="0"/>
                  </a:lnTo>
                  <a:lnTo>
                    <a:pt x="915658" y="142051"/>
                  </a:lnTo>
                  <a:lnTo>
                    <a:pt x="0" y="142051"/>
                  </a:lnTo>
                  <a:close/>
                </a:path>
              </a:pathLst>
            </a:custGeom>
            <a:solidFill>
              <a:srgbClr val="FC5E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5658" cy="180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62956" y="3532883"/>
            <a:ext cx="3476639" cy="4940960"/>
          </a:xfrm>
          <a:custGeom>
            <a:avLst/>
            <a:gdLst/>
            <a:ahLst/>
            <a:cxnLst/>
            <a:rect l="l" t="t" r="r" b="b"/>
            <a:pathLst>
              <a:path w="3476639" h="4940960">
                <a:moveTo>
                  <a:pt x="0" y="0"/>
                </a:moveTo>
                <a:lnTo>
                  <a:pt x="3476639" y="0"/>
                </a:lnTo>
                <a:lnTo>
                  <a:pt x="3476639" y="4940960"/>
                </a:lnTo>
                <a:lnTo>
                  <a:pt x="0" y="4940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7142434" y="3532883"/>
            <a:ext cx="3476639" cy="539350"/>
            <a:chOff x="0" y="0"/>
            <a:chExt cx="915658" cy="1420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5658" cy="142051"/>
            </a:xfrm>
            <a:custGeom>
              <a:avLst/>
              <a:gdLst/>
              <a:ahLst/>
              <a:cxnLst/>
              <a:rect l="l" t="t" r="r" b="b"/>
              <a:pathLst>
                <a:path w="915658" h="142051">
                  <a:moveTo>
                    <a:pt x="0" y="0"/>
                  </a:moveTo>
                  <a:lnTo>
                    <a:pt x="915658" y="0"/>
                  </a:lnTo>
                  <a:lnTo>
                    <a:pt x="915658" y="142051"/>
                  </a:lnTo>
                  <a:lnTo>
                    <a:pt x="0" y="142051"/>
                  </a:lnTo>
                  <a:close/>
                </a:path>
              </a:pathLst>
            </a:custGeom>
            <a:solidFill>
              <a:srgbClr val="F9A429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15658" cy="180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142434" y="3532883"/>
            <a:ext cx="3476639" cy="4940960"/>
          </a:xfrm>
          <a:custGeom>
            <a:avLst/>
            <a:gdLst/>
            <a:ahLst/>
            <a:cxnLst/>
            <a:rect l="l" t="t" r="r" b="b"/>
            <a:pathLst>
              <a:path w="3476639" h="4940960">
                <a:moveTo>
                  <a:pt x="0" y="0"/>
                </a:moveTo>
                <a:lnTo>
                  <a:pt x="3476640" y="0"/>
                </a:lnTo>
                <a:lnTo>
                  <a:pt x="3476640" y="4940960"/>
                </a:lnTo>
                <a:lnTo>
                  <a:pt x="0" y="4940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2020267" y="3532883"/>
            <a:ext cx="3476639" cy="539350"/>
            <a:chOff x="0" y="0"/>
            <a:chExt cx="915658" cy="1420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5658" cy="142051"/>
            </a:xfrm>
            <a:custGeom>
              <a:avLst/>
              <a:gdLst/>
              <a:ahLst/>
              <a:cxnLst/>
              <a:rect l="l" t="t" r="r" b="b"/>
              <a:pathLst>
                <a:path w="915658" h="142051">
                  <a:moveTo>
                    <a:pt x="0" y="0"/>
                  </a:moveTo>
                  <a:lnTo>
                    <a:pt x="915658" y="0"/>
                  </a:lnTo>
                  <a:lnTo>
                    <a:pt x="915658" y="142051"/>
                  </a:lnTo>
                  <a:lnTo>
                    <a:pt x="0" y="142051"/>
                  </a:lnTo>
                  <a:close/>
                </a:path>
              </a:pathLst>
            </a:custGeom>
            <a:solidFill>
              <a:srgbClr val="4DA5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15658" cy="180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020267" y="3532883"/>
            <a:ext cx="3476639" cy="4940960"/>
          </a:xfrm>
          <a:custGeom>
            <a:avLst/>
            <a:gdLst/>
            <a:ahLst/>
            <a:cxnLst/>
            <a:rect l="l" t="t" r="r" b="b"/>
            <a:pathLst>
              <a:path w="3476639" h="4940960">
                <a:moveTo>
                  <a:pt x="0" y="0"/>
                </a:moveTo>
                <a:lnTo>
                  <a:pt x="3476639" y="0"/>
                </a:lnTo>
                <a:lnTo>
                  <a:pt x="3476639" y="4940960"/>
                </a:lnTo>
                <a:lnTo>
                  <a:pt x="0" y="4940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2945217" y="6207927"/>
            <a:ext cx="2112116" cy="2128077"/>
          </a:xfrm>
          <a:custGeom>
            <a:avLst/>
            <a:gdLst/>
            <a:ahLst/>
            <a:cxnLst/>
            <a:rect l="l" t="t" r="r" b="b"/>
            <a:pathLst>
              <a:path w="2112116" h="2128077">
                <a:moveTo>
                  <a:pt x="0" y="0"/>
                </a:moveTo>
                <a:lnTo>
                  <a:pt x="2112116" y="0"/>
                </a:lnTo>
                <a:lnTo>
                  <a:pt x="2112116" y="2128077"/>
                </a:lnTo>
                <a:lnTo>
                  <a:pt x="0" y="2128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642121" y="6248598"/>
            <a:ext cx="2473972" cy="1923513"/>
          </a:xfrm>
          <a:custGeom>
            <a:avLst/>
            <a:gdLst/>
            <a:ahLst/>
            <a:cxnLst/>
            <a:rect l="l" t="t" r="r" b="b"/>
            <a:pathLst>
              <a:path w="2473972" h="1923513">
                <a:moveTo>
                  <a:pt x="0" y="0"/>
                </a:moveTo>
                <a:lnTo>
                  <a:pt x="2473972" y="0"/>
                </a:lnTo>
                <a:lnTo>
                  <a:pt x="2473972" y="1923513"/>
                </a:lnTo>
                <a:lnTo>
                  <a:pt x="0" y="19235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9" name="Freeform 19"/>
          <p:cNvSpPr/>
          <p:nvPr/>
        </p:nvSpPr>
        <p:spPr>
          <a:xfrm>
            <a:off x="12793043" y="6005177"/>
            <a:ext cx="1931086" cy="2295496"/>
          </a:xfrm>
          <a:custGeom>
            <a:avLst/>
            <a:gdLst/>
            <a:ahLst/>
            <a:cxnLst/>
            <a:rect l="l" t="t" r="r" b="b"/>
            <a:pathLst>
              <a:path w="1931086" h="2295496">
                <a:moveTo>
                  <a:pt x="0" y="0"/>
                </a:moveTo>
                <a:lnTo>
                  <a:pt x="1931087" y="0"/>
                </a:lnTo>
                <a:lnTo>
                  <a:pt x="1931087" y="2295496"/>
                </a:lnTo>
                <a:lnTo>
                  <a:pt x="0" y="2295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0" name="TextBox 20"/>
          <p:cNvSpPr txBox="1"/>
          <p:nvPr/>
        </p:nvSpPr>
        <p:spPr>
          <a:xfrm>
            <a:off x="1324579" y="23200"/>
            <a:ext cx="15403169" cy="125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PREGRESION TIMELINE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2262956" y="4053183"/>
            <a:ext cx="3476639" cy="0"/>
          </a:xfrm>
          <a:prstGeom prst="line">
            <a:avLst/>
          </a:prstGeom>
          <a:ln w="38100" cap="flat">
            <a:solidFill>
              <a:srgbClr val="321A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7140788" y="4053183"/>
            <a:ext cx="3476639" cy="0"/>
          </a:xfrm>
          <a:prstGeom prst="line">
            <a:avLst/>
          </a:prstGeom>
          <a:ln w="38100" cap="flat">
            <a:solidFill>
              <a:srgbClr val="321A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2020267" y="4053183"/>
            <a:ext cx="3476639" cy="0"/>
          </a:xfrm>
          <a:prstGeom prst="line">
            <a:avLst/>
          </a:prstGeom>
          <a:ln w="38100" cap="flat">
            <a:solidFill>
              <a:srgbClr val="321A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2545085" y="3567608"/>
            <a:ext cx="2865115" cy="41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200" b="1" i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1960 – 1980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09190" y="3551548"/>
            <a:ext cx="3571865" cy="41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200" b="1" i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1981 - 1999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78274" y="4283130"/>
            <a:ext cx="319451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USA, Japan and Germany were the countries with Highest GDP</a:t>
            </a: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China and India are the only two countries which started with highest population</a:t>
            </a: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More than half of the countries has achieved less than enough GDP and population.</a:t>
            </a:r>
            <a:endParaRPr lang="en-IN" sz="1500" b="1" dirty="0">
              <a:solidFill>
                <a:srgbClr val="321A2A"/>
              </a:solidFill>
              <a:latin typeface="+mj-lt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0" name="AutoShape 30"/>
          <p:cNvSpPr/>
          <p:nvPr/>
        </p:nvSpPr>
        <p:spPr>
          <a:xfrm flipV="1">
            <a:off x="5739595" y="6003363"/>
            <a:ext cx="1402840" cy="0"/>
          </a:xfrm>
          <a:prstGeom prst="line">
            <a:avLst/>
          </a:prstGeom>
          <a:ln w="38100" cap="flat">
            <a:solidFill>
              <a:srgbClr val="321A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0617427" y="6003363"/>
            <a:ext cx="1402840" cy="0"/>
          </a:xfrm>
          <a:prstGeom prst="line">
            <a:avLst/>
          </a:prstGeom>
          <a:ln w="38100" cap="flat">
            <a:solidFill>
              <a:srgbClr val="321A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Freeform 32"/>
          <p:cNvSpPr/>
          <p:nvPr/>
        </p:nvSpPr>
        <p:spPr>
          <a:xfrm>
            <a:off x="16727748" y="-924390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3" y="0"/>
                </a:lnTo>
                <a:lnTo>
                  <a:pt x="4996623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3672044" y="4712042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4" y="0"/>
                </a:lnTo>
                <a:lnTo>
                  <a:pt x="4996624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B9D6EF02-4202-8EFD-9862-C1270BAF5733}"/>
              </a:ext>
            </a:extLst>
          </p:cNvPr>
          <p:cNvSpPr txBox="1"/>
          <p:nvPr/>
        </p:nvSpPr>
        <p:spPr>
          <a:xfrm>
            <a:off x="7255491" y="4305051"/>
            <a:ext cx="319451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Same roaster of Countries lead the list in highest GDP</a:t>
            </a: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Japan had a huge backslash between 1990 – early 2000 but was still among the top tier</a:t>
            </a:r>
          </a:p>
          <a:p>
            <a:pPr marL="285750" indent="-28575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UK, France, Canada and Italy rose steadily in terms of GDP.</a:t>
            </a:r>
            <a:endParaRPr lang="en-IN" sz="1500" b="1" dirty="0">
              <a:solidFill>
                <a:srgbClr val="321A2A"/>
              </a:solidFill>
              <a:latin typeface="+mj-lt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7CB048C8-7E20-6D12-7E61-68580D9796C7}"/>
              </a:ext>
            </a:extLst>
          </p:cNvPr>
          <p:cNvSpPr txBox="1"/>
          <p:nvPr/>
        </p:nvSpPr>
        <p:spPr>
          <a:xfrm>
            <a:off x="11953705" y="3542111"/>
            <a:ext cx="3571865" cy="41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</a:pPr>
            <a:r>
              <a:rPr lang="en-US" sz="2200" b="1" i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2000 - 2016</a:t>
            </a: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2E1E2DBF-BD26-DD52-A22D-592052C25AA3}"/>
              </a:ext>
            </a:extLst>
          </p:cNvPr>
          <p:cNvSpPr txBox="1"/>
          <p:nvPr/>
        </p:nvSpPr>
        <p:spPr>
          <a:xfrm>
            <a:off x="12161331" y="4197845"/>
            <a:ext cx="319451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1500" b="1" dirty="0">
                <a:latin typeface="+mj-lt"/>
              </a:rPr>
              <a:t>USA Stands top with the highest GDP followed by China which dominates in Population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India stands 2</a:t>
            </a:r>
            <a:r>
              <a:rPr lang="en-IN" sz="1500" b="1" baseline="30000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nd</a:t>
            </a:r>
            <a:r>
              <a:rPr lang="en-IN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 in the list of most populous countries, 7</a:t>
            </a:r>
            <a:r>
              <a:rPr lang="en-IN" sz="1500" b="1" baseline="30000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th</a:t>
            </a:r>
            <a:r>
              <a:rPr lang="en-IN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 in the countries with highest GDP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1500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Brazil shows consistence in both population &amp; GDP.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04C7B4-4F21-1FAD-3928-BD80DCEC0719}"/>
              </a:ext>
            </a:extLst>
          </p:cNvPr>
          <p:cNvSpPr txBox="1"/>
          <p:nvPr/>
        </p:nvSpPr>
        <p:spPr>
          <a:xfrm>
            <a:off x="4268101" y="1752086"/>
            <a:ext cx="92220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GDP is often used to measure economic growth, standard of living, and overall economic health. </a:t>
            </a:r>
            <a:endParaRPr lang="en-IN" sz="16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en-US" sz="1600" b="1" dirty="0"/>
              <a:t>Between 2008  and 2010, China bypassed Japan to become the second largest country in terms of GDP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600" b="1" dirty="0"/>
              <a:t>All the 3 countries from Baltics region has more than Average GDP and Average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sz="1600" b="1" dirty="0"/>
              <a:t>Sub-Saharan Africa has the greatest number of countries with lowest GDP and Population. </a:t>
            </a:r>
          </a:p>
        </p:txBody>
      </p:sp>
      <p:grpSp>
        <p:nvGrpSpPr>
          <p:cNvPr id="46" name="Group 9">
            <a:extLst>
              <a:ext uri="{FF2B5EF4-FFF2-40B4-BE49-F238E27FC236}">
                <a16:creationId xmlns:a16="http://schemas.microsoft.com/office/drawing/2014/main" id="{6D81B382-556D-B6D7-F768-9C324AAB3EA6}"/>
              </a:ext>
            </a:extLst>
          </p:cNvPr>
          <p:cNvGrpSpPr/>
          <p:nvPr/>
        </p:nvGrpSpPr>
        <p:grpSpPr>
          <a:xfrm>
            <a:off x="3906653" y="229078"/>
            <a:ext cx="1865599" cy="1029764"/>
            <a:chOff x="0" y="-381635"/>
            <a:chExt cx="812800" cy="1190051"/>
          </a:xfrm>
          <a:solidFill>
            <a:srgbClr val="0070C0"/>
          </a:solidFill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40F04AE6-986B-4B3C-F451-E91B4DE6D4BA}"/>
                </a:ext>
              </a:extLst>
            </p:cNvPr>
            <p:cNvSpPr/>
            <p:nvPr/>
          </p:nvSpPr>
          <p:spPr>
            <a:xfrm>
              <a:off x="0" y="0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</p:spPr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D4B127D6-AA73-FD67-72DF-688FEC8BF650}"/>
                </a:ext>
              </a:extLst>
            </p:cNvPr>
            <p:cNvSpPr txBox="1"/>
            <p:nvPr/>
          </p:nvSpPr>
          <p:spPr>
            <a:xfrm>
              <a:off x="76200" y="-381635"/>
              <a:ext cx="660400" cy="83781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05</a:t>
              </a:r>
            </a:p>
          </p:txBody>
        </p:sp>
      </p:grpSp>
      <p:pic>
        <p:nvPicPr>
          <p:cNvPr id="28" name="GDP Final">
            <a:hlinkClick r:id="" action="ppaction://media"/>
            <a:extLst>
              <a:ext uri="{FF2B5EF4-FFF2-40B4-BE49-F238E27FC236}">
                <a16:creationId xmlns:a16="http://schemas.microsoft.com/office/drawing/2014/main" id="{507FA52D-B5B4-C7B9-AB8C-372E531B2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" y="8618503"/>
            <a:ext cx="2378274" cy="1641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1581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141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18" grpId="0" animBg="1"/>
      <p:bldP spid="19" grpId="0" animBg="1"/>
      <p:bldP spid="24" grpId="0"/>
      <p:bldP spid="25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760988" y="-3117531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4" y="0"/>
                </a:lnTo>
                <a:lnTo>
                  <a:pt x="4996624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469612" y="9107603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4" y="0"/>
                </a:lnTo>
                <a:lnTo>
                  <a:pt x="4996624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697199" y="8953501"/>
            <a:ext cx="2023755" cy="1011332"/>
            <a:chOff x="0" y="0"/>
            <a:chExt cx="1524938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4DA59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B31C3F5-D404-5F39-6E05-A00CC032B5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ED0E3"/>
              </a:clrFrom>
              <a:clrTo>
                <a:srgbClr val="BED0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1828" r="17720" b="1586"/>
          <a:stretch/>
        </p:blipFill>
        <p:spPr>
          <a:xfrm>
            <a:off x="685800" y="2215662"/>
            <a:ext cx="8153400" cy="62946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extBox 20">
            <a:extLst>
              <a:ext uri="{FF2B5EF4-FFF2-40B4-BE49-F238E27FC236}">
                <a16:creationId xmlns:a16="http://schemas.microsoft.com/office/drawing/2014/main" id="{3C576F5A-D732-4832-184B-A291FF317DB2}"/>
              </a:ext>
            </a:extLst>
          </p:cNvPr>
          <p:cNvSpPr txBox="1"/>
          <p:nvPr/>
        </p:nvSpPr>
        <p:spPr>
          <a:xfrm>
            <a:off x="1402216" y="303152"/>
            <a:ext cx="1540316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GLOBAL COMPARISON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8F8D73-7F36-09F0-5363-659E3C17761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BED0E3"/>
              </a:clrFrom>
              <a:clrTo>
                <a:srgbClr val="BED0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3" t="6819" r="6955" b="2727"/>
          <a:stretch/>
        </p:blipFill>
        <p:spPr>
          <a:xfrm>
            <a:off x="9677400" y="2215662"/>
            <a:ext cx="7924800" cy="62946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0" name="Group 9">
            <a:extLst>
              <a:ext uri="{FF2B5EF4-FFF2-40B4-BE49-F238E27FC236}">
                <a16:creationId xmlns:a16="http://schemas.microsoft.com/office/drawing/2014/main" id="{E4B01F77-9432-9804-8CAE-BF959218DC3C}"/>
              </a:ext>
            </a:extLst>
          </p:cNvPr>
          <p:cNvGrpSpPr/>
          <p:nvPr/>
        </p:nvGrpSpPr>
        <p:grpSpPr>
          <a:xfrm>
            <a:off x="3715400" y="74910"/>
            <a:ext cx="1865599" cy="961770"/>
            <a:chOff x="0" y="-453373"/>
            <a:chExt cx="812800" cy="1261789"/>
          </a:xfrm>
          <a:solidFill>
            <a:srgbClr val="0070C0"/>
          </a:solidFill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0DE1540-DFE0-9D83-EEC5-3DBA47D2F946}"/>
                </a:ext>
              </a:extLst>
            </p:cNvPr>
            <p:cNvSpPr/>
            <p:nvPr/>
          </p:nvSpPr>
          <p:spPr>
            <a:xfrm>
              <a:off x="0" y="0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C82B7BD7-5DA7-C6FD-DE0C-AC55B6E7AE8E}"/>
                </a:ext>
              </a:extLst>
            </p:cNvPr>
            <p:cNvSpPr txBox="1"/>
            <p:nvPr/>
          </p:nvSpPr>
          <p:spPr>
            <a:xfrm>
              <a:off x="76200" y="-453373"/>
              <a:ext cx="660400" cy="83781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06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28FBD09-C328-535D-A39E-F19EA6A530CC}"/>
              </a:ext>
            </a:extLst>
          </p:cNvPr>
          <p:cNvSpPr txBox="1"/>
          <p:nvPr/>
        </p:nvSpPr>
        <p:spPr>
          <a:xfrm>
            <a:off x="3624015" y="1325094"/>
            <a:ext cx="22769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/>
              <a:t>POPULATION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4E060D-C94F-F595-CF08-DFE821B91AB4}"/>
              </a:ext>
            </a:extLst>
          </p:cNvPr>
          <p:cNvSpPr txBox="1"/>
          <p:nvPr/>
        </p:nvSpPr>
        <p:spPr>
          <a:xfrm>
            <a:off x="13201218" y="1325094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/>
              <a:t>GDP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5029" y="1379680"/>
            <a:ext cx="7862370" cy="7263946"/>
          </a:xfrm>
          <a:custGeom>
            <a:avLst/>
            <a:gdLst/>
            <a:ahLst/>
            <a:cxnLst/>
            <a:rect l="l" t="t" r="r" b="b"/>
            <a:pathLst>
              <a:path w="7862370" h="6675866">
                <a:moveTo>
                  <a:pt x="0" y="0"/>
                </a:moveTo>
                <a:lnTo>
                  <a:pt x="7862370" y="0"/>
                </a:lnTo>
                <a:lnTo>
                  <a:pt x="7862370" y="6675866"/>
                </a:lnTo>
                <a:lnTo>
                  <a:pt x="0" y="6675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231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5714350" y="456088"/>
            <a:ext cx="786236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LITERACY</a:t>
            </a:r>
            <a:r>
              <a:rPr lang="en-IN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 &amp; NET MIGRATION</a:t>
            </a:r>
            <a:endParaRPr lang="en-US" sz="5000" b="1" dirty="0">
              <a:solidFill>
                <a:srgbClr val="321A2A"/>
              </a:solidFill>
              <a:latin typeface="+mj-lt"/>
              <a:ea typeface="Shrikhand"/>
              <a:cs typeface="Shrikhand"/>
              <a:sym typeface="Shrikhan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301451" y="1889670"/>
            <a:ext cx="3973097" cy="3973097"/>
          </a:xfrm>
          <a:custGeom>
            <a:avLst/>
            <a:gdLst/>
            <a:ahLst/>
            <a:cxnLst/>
            <a:rect l="l" t="t" r="r" b="b"/>
            <a:pathLst>
              <a:path w="3973097" h="3973097">
                <a:moveTo>
                  <a:pt x="0" y="0"/>
                </a:moveTo>
                <a:lnTo>
                  <a:pt x="3973098" y="0"/>
                </a:lnTo>
                <a:lnTo>
                  <a:pt x="3973098" y="3973097"/>
                </a:lnTo>
                <a:lnTo>
                  <a:pt x="0" y="39730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5775989" y="8797777"/>
            <a:ext cx="2414212" cy="1135044"/>
            <a:chOff x="-116544" y="0"/>
            <a:chExt cx="1641482" cy="812800"/>
          </a:xfrm>
          <a:solidFill>
            <a:schemeClr val="accent4">
              <a:lumMod val="75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grpFill/>
          </p:spPr>
        </p:sp>
        <p:sp>
          <p:nvSpPr>
            <p:cNvPr id="9" name="TextBox 9"/>
            <p:cNvSpPr txBox="1"/>
            <p:nvPr/>
          </p:nvSpPr>
          <p:spPr>
            <a:xfrm>
              <a:off x="-116544" y="184150"/>
              <a:ext cx="1423338" cy="444500"/>
            </a:xfrm>
            <a:prstGeom prst="rect">
              <a:avLst/>
            </a:prstGeom>
            <a:grpFill/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AF02A5F-29CA-7A59-9700-CA760A5A9C79}"/>
              </a:ext>
            </a:extLst>
          </p:cNvPr>
          <p:cNvSpPr/>
          <p:nvPr/>
        </p:nvSpPr>
        <p:spPr>
          <a:xfrm>
            <a:off x="10977759" y="6788116"/>
            <a:ext cx="1219200" cy="132718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>
                <a:solidFill>
                  <a:schemeClr val="tx1"/>
                </a:solidFill>
              </a:rPr>
              <a:t>82.43%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4D49E-9F5F-A734-0AA3-C361EB337EEA}"/>
              </a:ext>
            </a:extLst>
          </p:cNvPr>
          <p:cNvSpPr/>
          <p:nvPr/>
        </p:nvSpPr>
        <p:spPr>
          <a:xfrm>
            <a:off x="15775988" y="6788116"/>
            <a:ext cx="1292811" cy="132718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>
                <a:solidFill>
                  <a:schemeClr val="tx1"/>
                </a:solidFill>
              </a:rPr>
              <a:t>-20.71%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C53097-8149-D439-DEA3-ECA75155084F}"/>
              </a:ext>
            </a:extLst>
          </p:cNvPr>
          <p:cNvSpPr/>
          <p:nvPr/>
        </p:nvSpPr>
        <p:spPr>
          <a:xfrm>
            <a:off x="13414579" y="6788116"/>
            <a:ext cx="1219200" cy="132718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dirty="0">
                <a:solidFill>
                  <a:schemeClr val="tx1"/>
                </a:solidFill>
              </a:rPr>
              <a:t>19%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E6A3BFB7-3E8C-2620-3FF5-4B32B3433E3C}"/>
              </a:ext>
            </a:extLst>
          </p:cNvPr>
          <p:cNvGrpSpPr/>
          <p:nvPr/>
        </p:nvGrpSpPr>
        <p:grpSpPr>
          <a:xfrm>
            <a:off x="3581400" y="151358"/>
            <a:ext cx="1865599" cy="1028022"/>
            <a:chOff x="0" y="-418906"/>
            <a:chExt cx="812800" cy="1227322"/>
          </a:xfrm>
          <a:solidFill>
            <a:srgbClr val="0070C0"/>
          </a:solidFill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1402ABE-C4F4-97AD-DD88-85BB97DCA514}"/>
                </a:ext>
              </a:extLst>
            </p:cNvPr>
            <p:cNvSpPr/>
            <p:nvPr/>
          </p:nvSpPr>
          <p:spPr>
            <a:xfrm>
              <a:off x="0" y="0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8101E86F-A79D-189A-FE9E-2B880BA40D05}"/>
                </a:ext>
              </a:extLst>
            </p:cNvPr>
            <p:cNvSpPr txBox="1"/>
            <p:nvPr/>
          </p:nvSpPr>
          <p:spPr>
            <a:xfrm>
              <a:off x="76200" y="-418906"/>
              <a:ext cx="660400" cy="83781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07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12158A-46FB-03B2-2296-D802239E8892}"/>
              </a:ext>
            </a:extLst>
          </p:cNvPr>
          <p:cNvSpPr txBox="1"/>
          <p:nvPr/>
        </p:nvSpPr>
        <p:spPr>
          <a:xfrm>
            <a:off x="862939" y="2450001"/>
            <a:ext cx="11166583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7 Countries Australia, Andorra, Lichtenstein, Luxembourg, Finland, Denmark and Norway has 100 % Literacy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Niger has the lowest Literacy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Baltics has the highest Average Literacy rate whereas Sub Saharan Africa has the lowest  Average Literacy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Africa is placed in the bottom of the list in having average Literacy rate.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A5D06-AF6F-7674-F4A5-82F6553D7A3A}"/>
              </a:ext>
            </a:extLst>
          </p:cNvPr>
          <p:cNvSpPr txBox="1"/>
          <p:nvPr/>
        </p:nvSpPr>
        <p:spPr>
          <a:xfrm>
            <a:off x="457200" y="1926529"/>
            <a:ext cx="114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Literacy: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78BE3-336B-B90F-DC77-C21CAE1C65F3}"/>
              </a:ext>
            </a:extLst>
          </p:cNvPr>
          <p:cNvSpPr txBox="1"/>
          <p:nvPr/>
        </p:nvSpPr>
        <p:spPr>
          <a:xfrm>
            <a:off x="457200" y="5134263"/>
            <a:ext cx="174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Net Migration: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77FF1-DF29-57DE-35C7-FF365A4DCFC3}"/>
              </a:ext>
            </a:extLst>
          </p:cNvPr>
          <p:cNvSpPr txBox="1"/>
          <p:nvPr/>
        </p:nvSpPr>
        <p:spPr>
          <a:xfrm>
            <a:off x="862939" y="5987896"/>
            <a:ext cx="10114820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Baltics, Latin America and North Africa are the regions with Negative Net Migration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Western Europe and North America stands top of the list with huge difference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Belgium, Italy, Switzerland, UK, UAE, Malta and Andorra are the countries with highest Net Migration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American Samoa has the least net migration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68750" y="8914697"/>
            <a:ext cx="1252205" cy="667432"/>
            <a:chOff x="0" y="0"/>
            <a:chExt cx="152493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FC5E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3651" y="8300451"/>
            <a:ext cx="3973097" cy="3973097"/>
          </a:xfrm>
          <a:custGeom>
            <a:avLst/>
            <a:gdLst/>
            <a:ahLst/>
            <a:cxnLst/>
            <a:rect l="l" t="t" r="r" b="b"/>
            <a:pathLst>
              <a:path w="3973097" h="3973097">
                <a:moveTo>
                  <a:pt x="0" y="0"/>
                </a:moveTo>
                <a:lnTo>
                  <a:pt x="3973097" y="0"/>
                </a:lnTo>
                <a:lnTo>
                  <a:pt x="3973097" y="3973098"/>
                </a:lnTo>
                <a:lnTo>
                  <a:pt x="0" y="3973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222642" y="-1922605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4" y="0"/>
                </a:lnTo>
                <a:lnTo>
                  <a:pt x="4996624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52571" y="3861110"/>
            <a:ext cx="1616752" cy="16167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6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33697" y="3861110"/>
            <a:ext cx="1616752" cy="16167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6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19010" y="4090542"/>
            <a:ext cx="1085077" cy="1031809"/>
          </a:xfrm>
          <a:custGeom>
            <a:avLst/>
            <a:gdLst/>
            <a:ahLst/>
            <a:cxnLst/>
            <a:rect l="l" t="t" r="r" b="b"/>
            <a:pathLst>
              <a:path w="1085077" h="1031809">
                <a:moveTo>
                  <a:pt x="0" y="0"/>
                </a:moveTo>
                <a:lnTo>
                  <a:pt x="1085077" y="0"/>
                </a:lnTo>
                <a:lnTo>
                  <a:pt x="1085077" y="1031810"/>
                </a:lnTo>
                <a:lnTo>
                  <a:pt x="0" y="1031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304137" y="3877945"/>
            <a:ext cx="5868526" cy="388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21A2A"/>
                </a:solidFill>
                <a:latin typeface="Shrikhand"/>
                <a:ea typeface="Shrikhand"/>
                <a:cs typeface="Shrikhand"/>
                <a:sym typeface="Shrikhand"/>
              </a:rPr>
              <a:t>Product/Service Category 1: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4800">
              <a:solidFill>
                <a:srgbClr val="321A2A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1A2A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Product/Service Name 1: $XX.XX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1A2A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Product/Service Name 2: $XX.XX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1A2A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Product/Service Name 3: $XX.XX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1A2A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Product/Service Name 4: $XX.XX</a:t>
            </a:r>
          </a:p>
        </p:txBody>
      </p:sp>
      <p:sp>
        <p:nvSpPr>
          <p:cNvPr id="15" name="Freeform 15"/>
          <p:cNvSpPr/>
          <p:nvPr/>
        </p:nvSpPr>
        <p:spPr>
          <a:xfrm>
            <a:off x="9876564" y="4090542"/>
            <a:ext cx="1131019" cy="1122793"/>
          </a:xfrm>
          <a:custGeom>
            <a:avLst/>
            <a:gdLst/>
            <a:ahLst/>
            <a:cxnLst/>
            <a:rect l="l" t="t" r="r" b="b"/>
            <a:pathLst>
              <a:path w="1131019" h="1122793">
                <a:moveTo>
                  <a:pt x="0" y="0"/>
                </a:moveTo>
                <a:lnTo>
                  <a:pt x="1131019" y="0"/>
                </a:lnTo>
                <a:lnTo>
                  <a:pt x="1131019" y="1122793"/>
                </a:lnTo>
                <a:lnTo>
                  <a:pt x="0" y="1122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63966" y="1463647"/>
            <a:ext cx="8847167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21A2A"/>
                </a:solidFill>
                <a:latin typeface="Shrikhand"/>
                <a:ea typeface="Shrikhand"/>
                <a:cs typeface="Shrikhand"/>
                <a:sym typeface="Shrikhand"/>
              </a:rPr>
              <a:t>PRICE LIST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18502" y="3877945"/>
            <a:ext cx="5840798" cy="388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21A2A"/>
                </a:solidFill>
                <a:latin typeface="Shrikhand"/>
                <a:ea typeface="Shrikhand"/>
                <a:cs typeface="Shrikhand"/>
                <a:sym typeface="Shrikhand"/>
              </a:rPr>
              <a:t>Product/Service Category 2: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4800">
              <a:solidFill>
                <a:srgbClr val="321A2A"/>
              </a:solidFill>
              <a:latin typeface="Shrikhand"/>
              <a:ea typeface="Shrikhand"/>
              <a:cs typeface="Shrikhand"/>
              <a:sym typeface="Shrikhand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1A2A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Product/Service Name 1: $XX.XX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1A2A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Product/Service Name 2: $XX.XX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1A2A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Product/Service Name 3: $XX.XX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21A2A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Product/Service Name 4: $XX.XX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898112" y="7429500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4" y="0"/>
                </a:lnTo>
                <a:lnTo>
                  <a:pt x="4996624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620999" y="8953500"/>
            <a:ext cx="2338807" cy="1095716"/>
            <a:chOff x="-165198" y="0"/>
            <a:chExt cx="1690136" cy="812800"/>
          </a:xfrm>
          <a:solidFill>
            <a:srgbClr val="FFC000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grpFill/>
          </p:spPr>
        </p:sp>
        <p:sp>
          <p:nvSpPr>
            <p:cNvPr id="8" name="TextBox 8"/>
            <p:cNvSpPr txBox="1"/>
            <p:nvPr/>
          </p:nvSpPr>
          <p:spPr>
            <a:xfrm>
              <a:off x="-165198" y="184150"/>
              <a:ext cx="1423338" cy="444500"/>
            </a:xfrm>
            <a:prstGeom prst="rect">
              <a:avLst/>
            </a:prstGeom>
            <a:grpFill/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3">
            <a:extLst>
              <a:ext uri="{FF2B5EF4-FFF2-40B4-BE49-F238E27FC236}">
                <a16:creationId xmlns:a16="http://schemas.microsoft.com/office/drawing/2014/main" id="{53DDB388-8B8B-56A3-BCA4-A9B63F068AA2}"/>
              </a:ext>
            </a:extLst>
          </p:cNvPr>
          <p:cNvSpPr txBox="1"/>
          <p:nvPr/>
        </p:nvSpPr>
        <p:spPr>
          <a:xfrm>
            <a:off x="1600200" y="511713"/>
            <a:ext cx="154686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GDP &amp; POPULATION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6AA770D8-210E-DE4A-6AEC-B9E7386A8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815ACEE-A099-9DEA-E705-68BD51DB39D5}"/>
              </a:ext>
            </a:extLst>
          </p:cNvPr>
          <p:cNvGrpSpPr/>
          <p:nvPr/>
        </p:nvGrpSpPr>
        <p:grpSpPr>
          <a:xfrm>
            <a:off x="4402416" y="201664"/>
            <a:ext cx="1865599" cy="1092789"/>
            <a:chOff x="0" y="-418907"/>
            <a:chExt cx="812800" cy="1227323"/>
          </a:xfrm>
          <a:solidFill>
            <a:srgbClr val="0070C0"/>
          </a:solidFill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846DCEDD-5ABF-BACC-DC2A-880205D073E4}"/>
                </a:ext>
              </a:extLst>
            </p:cNvPr>
            <p:cNvSpPr/>
            <p:nvPr/>
          </p:nvSpPr>
          <p:spPr>
            <a:xfrm>
              <a:off x="0" y="0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F3CAD9D9-0E47-74E6-26F6-6B3623FC714C}"/>
                </a:ext>
              </a:extLst>
            </p:cNvPr>
            <p:cNvSpPr txBox="1"/>
            <p:nvPr/>
          </p:nvSpPr>
          <p:spPr>
            <a:xfrm>
              <a:off x="76200" y="-418907"/>
              <a:ext cx="660400" cy="83781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08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40C83-C873-5DD3-A6F9-58A74B59C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7429500"/>
            <a:ext cx="3733800" cy="285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7CD031-4778-1E38-C6B3-EC0FD7A48D95}"/>
              </a:ext>
            </a:extLst>
          </p:cNvPr>
          <p:cNvSpPr txBox="1"/>
          <p:nvPr/>
        </p:nvSpPr>
        <p:spPr>
          <a:xfrm>
            <a:off x="3938359" y="1866900"/>
            <a:ext cx="10411281" cy="610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USA has the highest GDP from the year 1960 to 2016 with few setbacks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China has taken over the second place after the year 2010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Tuvalu has the least GDP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Northern American region dominates all the other regions in terms of GDP followed by Eastern Asia which dominates all the regions in the aspect of Population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Baltics region with lowest GDP and lowest Population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Top 10 countries with highest GDP include UK, UAE and France even though their population is lower than top 10% populous countries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Luxembourg has the highest GDP per capita and Sierra Leone has the lowest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Monaco is the country with most population density whereas Greenland has the lowest population density.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8F870D-61BC-D63B-5C84-ADE8117682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439" b="90652" l="7813" r="89844">
                        <a14:foregroundMark x1="49512" y1="56941" x2="49512" y2="56941"/>
                        <a14:foregroundMark x1="49512" y1="56941" x2="49512" y2="56941"/>
                        <a14:foregroundMark x1="45996" y1="56941" x2="45996" y2="56941"/>
                        <a14:foregroundMark x1="45996" y1="56941" x2="45996" y2="56941"/>
                        <a14:foregroundMark x1="7910" y1="87535" x2="7910" y2="87535"/>
                        <a14:foregroundMark x1="7910" y1="87535" x2="7910" y2="87535"/>
                        <a14:foregroundMark x1="51953" y1="15439" x2="51953" y2="15439"/>
                        <a14:foregroundMark x1="51953" y1="15439" x2="51953" y2="15439"/>
                        <a14:foregroundMark x1="58398" y1="24788" x2="58398" y2="24788"/>
                        <a14:foregroundMark x1="58398" y1="24788" x2="58398" y2="24788"/>
                        <a14:foregroundMark x1="24609" y1="90652" x2="24609" y2="90652"/>
                        <a14:foregroundMark x1="31641" y1="79603" x2="31641" y2="79603"/>
                        <a14:foregroundMark x1="48926" y1="57649" x2="48926" y2="57649"/>
                        <a14:foregroundMark x1="51074" y1="58499" x2="51074" y2="58499"/>
                        <a14:foregroundMark x1="53027" y1="58499" x2="53027" y2="58499"/>
                        <a14:foregroundMark x1="56250" y1="58924" x2="56250" y2="58924"/>
                        <a14:foregroundMark x1="54102" y1="58074" x2="54102" y2="58074"/>
                        <a14:foregroundMark x1="50586" y1="57365" x2="50586" y2="57365"/>
                        <a14:foregroundMark x1="49707" y1="58074" x2="49707" y2="58074"/>
                        <a14:foregroundMark x1="48438" y1="58074" x2="48438" y2="58074"/>
                        <a14:foregroundMark x1="48145" y1="58924" x2="48145" y2="58924"/>
                        <a14:foregroundMark x1="48145" y1="58924" x2="48145" y2="58924"/>
                        <a14:foregroundMark x1="47363" y1="58924" x2="47363" y2="58924"/>
                        <a14:foregroundMark x1="47363" y1="58924" x2="47363" y2="58924"/>
                        <a14:foregroundMark x1="47363" y1="58924" x2="47363" y2="58924"/>
                        <a14:foregroundMark x1="44922" y1="57649" x2="44922" y2="57649"/>
                        <a14:foregroundMark x1="44922" y1="57649" x2="44922" y2="57649"/>
                        <a14:foregroundMark x1="44922" y1="57649" x2="44922" y2="57649"/>
                        <a14:foregroundMark x1="50000" y1="56516" x2="50000" y2="56516"/>
                        <a14:foregroundMark x1="50000" y1="56516" x2="50000" y2="56516"/>
                        <a14:foregroundMark x1="50000" y1="56516" x2="50000" y2="56516"/>
                        <a14:foregroundMark x1="55957" y1="56516" x2="55957" y2="56516"/>
                        <a14:foregroundMark x1="55957" y1="56516" x2="55957" y2="56516"/>
                        <a14:foregroundMark x1="50781" y1="56516" x2="50781" y2="56516"/>
                        <a14:foregroundMark x1="50781" y1="56516" x2="50781" y2="56516"/>
                        <a14:foregroundMark x1="53223" y1="56516" x2="53223" y2="56516"/>
                        <a14:foregroundMark x1="53223" y1="56516" x2="53223" y2="56516"/>
                        <a14:foregroundMark x1="53223" y1="56516" x2="53223" y2="56516"/>
                        <a14:foregroundMark x1="52148" y1="57365" x2="52148" y2="57365"/>
                        <a14:foregroundMark x1="52148" y1="57365" x2="47852" y2="57649"/>
                        <a14:foregroundMark x1="46484" y1="56516" x2="58887" y2="63173"/>
                        <a14:foregroundMark x1="58887" y1="63173" x2="46680" y2="55524"/>
                        <a14:foregroundMark x1="46680" y1="55524" x2="42969" y2="56091"/>
                        <a14:foregroundMark x1="51367" y1="55807" x2="53516" y2="53824"/>
                        <a14:foregroundMark x1="54883" y1="60482" x2="55469" y2="55807"/>
                        <a14:foregroundMark x1="60254" y1="23229" x2="60254" y2="23229"/>
                        <a14:foregroundMark x1="60254" y1="23229" x2="60254" y2="23229"/>
                        <a14:foregroundMark x1="60254" y1="23229" x2="68945" y2="20113"/>
                        <a14:foregroundMark x1="11914" y1="89093" x2="11914" y2="89093"/>
                        <a14:foregroundMark x1="13574" y1="88244" x2="13574" y2="88244"/>
                        <a14:foregroundMark x1="14648" y1="87535" x2="14648" y2="87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8601"/>
          <a:stretch/>
        </p:blipFill>
        <p:spPr>
          <a:xfrm>
            <a:off x="13648268" y="9965"/>
            <a:ext cx="4639732" cy="292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1" y="5159829"/>
            <a:ext cx="4277823" cy="5167543"/>
          </a:xfrm>
          <a:custGeom>
            <a:avLst/>
            <a:gdLst/>
            <a:ahLst/>
            <a:cxnLst/>
            <a:rect l="l" t="t" r="r" b="b"/>
            <a:pathLst>
              <a:path w="6595912" h="7784875">
                <a:moveTo>
                  <a:pt x="0" y="0"/>
                </a:moveTo>
                <a:lnTo>
                  <a:pt x="6595912" y="0"/>
                </a:lnTo>
                <a:lnTo>
                  <a:pt x="6595912" y="7784874"/>
                </a:lnTo>
                <a:lnTo>
                  <a:pt x="0" y="7784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900867"/>
            <a:ext cx="14961347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endParaRPr lang="en-US" sz="9399" dirty="0">
              <a:solidFill>
                <a:srgbClr val="321A2A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546222" y="490339"/>
            <a:ext cx="662030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Sectors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02933" y="1928776"/>
            <a:ext cx="2086578" cy="421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99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200" b="1" dirty="0">
                <a:solidFill>
                  <a:srgbClr val="321A2A"/>
                </a:solidFill>
                <a:ea typeface="Barlow Condensed"/>
                <a:cs typeface="Barlow Condensed"/>
                <a:sym typeface="Barlow Condensed"/>
              </a:rPr>
              <a:t>Agriculture: </a:t>
            </a:r>
            <a:endParaRPr lang="en-US" sz="2200" b="1" dirty="0">
              <a:solidFill>
                <a:srgbClr val="321A2A"/>
              </a:solidFill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707641" y="157425"/>
            <a:ext cx="3415282" cy="3415282"/>
          </a:xfrm>
          <a:custGeom>
            <a:avLst/>
            <a:gdLst/>
            <a:ahLst/>
            <a:cxnLst/>
            <a:rect l="l" t="t" r="r" b="b"/>
            <a:pathLst>
              <a:path w="3415282" h="3415282">
                <a:moveTo>
                  <a:pt x="0" y="0"/>
                </a:moveTo>
                <a:lnTo>
                  <a:pt x="3415282" y="0"/>
                </a:lnTo>
                <a:lnTo>
                  <a:pt x="3415282" y="3415283"/>
                </a:lnTo>
                <a:lnTo>
                  <a:pt x="0" y="3415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259300" y="2329617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3" y="0"/>
                </a:lnTo>
                <a:lnTo>
                  <a:pt x="4996623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697200" y="8781504"/>
            <a:ext cx="2023755" cy="800625"/>
            <a:chOff x="0" y="0"/>
            <a:chExt cx="1524938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4DA59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C582B6C6-8F49-071D-6D27-9F6CA447CE90}"/>
              </a:ext>
            </a:extLst>
          </p:cNvPr>
          <p:cNvGrpSpPr/>
          <p:nvPr/>
        </p:nvGrpSpPr>
        <p:grpSpPr>
          <a:xfrm>
            <a:off x="5546222" y="194651"/>
            <a:ext cx="1865599" cy="1116743"/>
            <a:chOff x="0" y="-400983"/>
            <a:chExt cx="812800" cy="1209399"/>
          </a:xfrm>
          <a:solidFill>
            <a:srgbClr val="0070C0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5B4C884-DD1D-D975-2DC4-90413C16C68F}"/>
                </a:ext>
              </a:extLst>
            </p:cNvPr>
            <p:cNvSpPr/>
            <p:nvPr/>
          </p:nvSpPr>
          <p:spPr>
            <a:xfrm>
              <a:off x="0" y="0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950CAA3E-5FD7-BB5A-AC6B-B215462DF117}"/>
                </a:ext>
              </a:extLst>
            </p:cNvPr>
            <p:cNvSpPr txBox="1"/>
            <p:nvPr/>
          </p:nvSpPr>
          <p:spPr>
            <a:xfrm>
              <a:off x="76200" y="-400983"/>
              <a:ext cx="660400" cy="83781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09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CA3E21-47C1-DAFA-8223-96892672F6CF}"/>
              </a:ext>
            </a:extLst>
          </p:cNvPr>
          <p:cNvSpPr txBox="1"/>
          <p:nvPr/>
        </p:nvSpPr>
        <p:spPr>
          <a:xfrm>
            <a:off x="4798706" y="2486908"/>
            <a:ext cx="936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Top Arable-Agriculture Pairs:</a:t>
            </a:r>
            <a:r>
              <a:rPr lang="en-US" altLang="en-US" dirty="0"/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Gabon &amp; Algeria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 Arable-Agriculture Pairs: Tuvalu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&amp;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Gibraltar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49A1967F-9BF8-5388-F560-A8FE9B8EBBD7}"/>
              </a:ext>
            </a:extLst>
          </p:cNvPr>
          <p:cNvSpPr txBox="1"/>
          <p:nvPr/>
        </p:nvSpPr>
        <p:spPr>
          <a:xfrm>
            <a:off x="4502932" y="3314893"/>
            <a:ext cx="3650467" cy="421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IN" sz="2200" b="1" dirty="0">
                <a:solidFill>
                  <a:srgbClr val="321A2A"/>
                </a:solidFill>
                <a:ea typeface="Barlow Condensed"/>
                <a:cs typeface="Barlow Condensed"/>
                <a:sym typeface="Barlow Condensed"/>
              </a:rPr>
              <a:t>2.   Industry &amp; Service: </a:t>
            </a:r>
            <a:endParaRPr lang="en-US" sz="2200" b="1" dirty="0">
              <a:solidFill>
                <a:srgbClr val="321A2A"/>
              </a:solidFill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9DD9F3-6364-63B0-3854-32BF9EF7C27D}"/>
              </a:ext>
            </a:extLst>
          </p:cNvPr>
          <p:cNvSpPr txBox="1"/>
          <p:nvPr/>
        </p:nvSpPr>
        <p:spPr>
          <a:xfrm>
            <a:off x="4809592" y="3796432"/>
            <a:ext cx="936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/>
              <a:t>Top Industry-Service</a:t>
            </a:r>
            <a:r>
              <a:rPr lang="en-IN" altLang="en-US" b="1" dirty="0"/>
              <a:t> </a:t>
            </a:r>
            <a:r>
              <a:rPr lang="en-US" altLang="en-US" b="1" dirty="0"/>
              <a:t>Pairs 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Equatorial Guinea, Qatar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 Industry-Service Pairs: Cayman Islands &amp; Comoros.​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675A2CDD-86C3-8002-94FB-9544921934E3}"/>
              </a:ext>
            </a:extLst>
          </p:cNvPr>
          <p:cNvSpPr txBox="1"/>
          <p:nvPr/>
        </p:nvSpPr>
        <p:spPr>
          <a:xfrm>
            <a:off x="4502931" y="4617325"/>
            <a:ext cx="3650467" cy="421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99"/>
              </a:lnSpc>
              <a:spcBef>
                <a:spcPct val="0"/>
              </a:spcBef>
              <a:buAutoNum type="arabicPeriod" startAt="3"/>
            </a:pPr>
            <a:r>
              <a:rPr lang="en-IN" sz="2200" b="1" dirty="0">
                <a:solidFill>
                  <a:srgbClr val="321A2A"/>
                </a:solidFill>
                <a:ea typeface="Barlow Condensed"/>
                <a:cs typeface="Barlow Condensed"/>
                <a:sym typeface="Barlow Condensed"/>
              </a:rPr>
              <a:t>Area: </a:t>
            </a:r>
            <a:endParaRPr lang="en-US" sz="2200" b="1" dirty="0">
              <a:solidFill>
                <a:srgbClr val="321A2A"/>
              </a:solidFill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932F36-C96D-9297-A332-C0555BD95DC9}"/>
              </a:ext>
            </a:extLst>
          </p:cNvPr>
          <p:cNvSpPr txBox="1"/>
          <p:nvPr/>
        </p:nvSpPr>
        <p:spPr>
          <a:xfrm>
            <a:off x="4798706" y="5161611"/>
            <a:ext cx="936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Country with Vast area – Canada &amp; USA</a:t>
            </a:r>
            <a:endParaRPr kumimoji="0" lang="en-I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altLang="en-US" b="1" dirty="0"/>
              <a:t>Country with smallest area – Monaco &amp; Gibraltar.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AEAE78E4-430E-7472-FC25-DF35C5D5E6E5}"/>
              </a:ext>
            </a:extLst>
          </p:cNvPr>
          <p:cNvSpPr txBox="1"/>
          <p:nvPr/>
        </p:nvSpPr>
        <p:spPr>
          <a:xfrm>
            <a:off x="4518896" y="5991544"/>
            <a:ext cx="3650467" cy="421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99"/>
              </a:lnSpc>
              <a:spcBef>
                <a:spcPct val="0"/>
              </a:spcBef>
              <a:buAutoNum type="arabicPeriod" startAt="4"/>
            </a:pPr>
            <a:r>
              <a:rPr lang="en-IN" sz="2200" b="1" dirty="0">
                <a:solidFill>
                  <a:srgbClr val="321A2A"/>
                </a:solidFill>
                <a:ea typeface="Barlow Condensed"/>
                <a:cs typeface="Barlow Condensed"/>
                <a:sym typeface="Barlow Condensed"/>
              </a:rPr>
              <a:t>Coastline: </a:t>
            </a:r>
            <a:endParaRPr lang="en-US" sz="2200" b="1" dirty="0">
              <a:solidFill>
                <a:srgbClr val="321A2A"/>
              </a:solidFill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7AA256-4289-B42C-3BF4-874B2DD5191D}"/>
              </a:ext>
            </a:extLst>
          </p:cNvPr>
          <p:cNvSpPr txBox="1"/>
          <p:nvPr/>
        </p:nvSpPr>
        <p:spPr>
          <a:xfrm>
            <a:off x="4798706" y="6569339"/>
            <a:ext cx="93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37 countries in total does not have a coastline ratio including Mali and Burkin Faso.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A0E92EFF-528B-A01D-73D3-97C014026208}"/>
              </a:ext>
            </a:extLst>
          </p:cNvPr>
          <p:cNvSpPr txBox="1"/>
          <p:nvPr/>
        </p:nvSpPr>
        <p:spPr>
          <a:xfrm>
            <a:off x="4518896" y="7126038"/>
            <a:ext cx="3650467" cy="421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321A2A"/>
                </a:solidFill>
                <a:ea typeface="Barlow Condensed"/>
                <a:cs typeface="Barlow Condensed"/>
                <a:sym typeface="Barlow Condensed"/>
              </a:rPr>
              <a:t>5.   </a:t>
            </a:r>
            <a:r>
              <a:rPr lang="en-US" sz="2200" b="1" dirty="0">
                <a:solidFill>
                  <a:srgbClr val="321A2A"/>
                </a:solidFill>
                <a:ea typeface="Barlow Condensed"/>
                <a:cs typeface="Barlow Condensed"/>
                <a:sym typeface="Barlow Condensed"/>
              </a:rPr>
              <a:t>Phones</a:t>
            </a:r>
            <a:r>
              <a:rPr lang="en-US" sz="2499" b="1" dirty="0">
                <a:solidFill>
                  <a:srgbClr val="321A2A"/>
                </a:solidFill>
                <a:ea typeface="Barlow Condensed"/>
                <a:cs typeface="Barlow Condensed"/>
                <a:sym typeface="Barlow Condensed"/>
              </a:rPr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39F251-0F48-BCD7-21DC-9C7BC3B33EC4}"/>
              </a:ext>
            </a:extLst>
          </p:cNvPr>
          <p:cNvSpPr txBox="1"/>
          <p:nvPr/>
        </p:nvSpPr>
        <p:spPr>
          <a:xfrm>
            <a:off x="4798706" y="7704425"/>
            <a:ext cx="9369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Countries with less phones in average for 1000 members mostly face network connectivity problems leading to minimized usage of the said applianc</a:t>
            </a:r>
            <a:r>
              <a:rPr lang="en-US" altLang="en-US" b="1" dirty="0"/>
              <a:t>e, example Burkin Faso, Sierra Leone.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1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4262133" y="-996853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3" y="0"/>
                </a:lnTo>
                <a:lnTo>
                  <a:pt x="4996623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80359" y="5321337"/>
            <a:ext cx="3415282" cy="3415282"/>
          </a:xfrm>
          <a:custGeom>
            <a:avLst/>
            <a:gdLst/>
            <a:ahLst/>
            <a:cxnLst/>
            <a:rect l="l" t="t" r="r" b="b"/>
            <a:pathLst>
              <a:path w="3415282" h="3415282">
                <a:moveTo>
                  <a:pt x="0" y="0"/>
                </a:moveTo>
                <a:lnTo>
                  <a:pt x="3415282" y="0"/>
                </a:lnTo>
                <a:lnTo>
                  <a:pt x="3415282" y="3415282"/>
                </a:lnTo>
                <a:lnTo>
                  <a:pt x="0" y="3415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A3BC1-BC97-FA79-37E5-09376362DBE4}"/>
              </a:ext>
            </a:extLst>
          </p:cNvPr>
          <p:cNvSpPr txBox="1"/>
          <p:nvPr/>
        </p:nvSpPr>
        <p:spPr>
          <a:xfrm>
            <a:off x="2272666" y="1765745"/>
            <a:ext cx="13182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/>
              <a:t>1. GDP and Population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Insight:</a:t>
            </a:r>
            <a:r>
              <a:rPr lang="en-US" sz="2000" dirty="0"/>
              <a:t> A larger population does not guarantee higher GDP per capita.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Recommendation:</a:t>
            </a:r>
            <a:r>
              <a:rPr lang="en-US" sz="2000" dirty="0"/>
              <a:t> Invest in </a:t>
            </a:r>
            <a:r>
              <a:rPr lang="en-US" sz="2000" b="1" dirty="0"/>
              <a:t>infrastructure, education, and job creation</a:t>
            </a:r>
            <a:r>
              <a:rPr lang="en-US" sz="2000" dirty="0"/>
              <a:t> to improve productivity and economic output.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b="1" dirty="0"/>
              <a:t>2. Literacy and Economic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Insight:</a:t>
            </a:r>
            <a:r>
              <a:rPr lang="en-US" sz="2000" dirty="0"/>
              <a:t> Countries with higher literacy rates generally have better GDP per capita, as a skilled workforce drives economic growth.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Recommendation:</a:t>
            </a:r>
            <a:r>
              <a:rPr lang="en-US" sz="2000" dirty="0"/>
              <a:t> Prioritize </a:t>
            </a:r>
            <a:r>
              <a:rPr lang="en-US" sz="2000" b="1" dirty="0"/>
              <a:t>education reforms, vocational training, and digital literacy</a:t>
            </a:r>
            <a:r>
              <a:rPr lang="en-US" sz="2000" dirty="0"/>
              <a:t> to enhance human capital.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b="1" dirty="0"/>
              <a:t>3. Infant Mortality and Economic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Insight:</a:t>
            </a:r>
            <a:r>
              <a:rPr lang="en-US" sz="2000" dirty="0"/>
              <a:t> Higher GDP per capita is linked to lower infant mortality rates, indicating better healthcare and living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Recommendation:</a:t>
            </a:r>
            <a:r>
              <a:rPr lang="en-US" sz="2000" dirty="0"/>
              <a:t> Increase investment in </a:t>
            </a:r>
            <a:r>
              <a:rPr lang="en-US" sz="2000" b="1" dirty="0"/>
              <a:t>healthcare facilities, maternal care programs, and child nutrition</a:t>
            </a:r>
            <a:r>
              <a:rPr lang="en-US" sz="2000" dirty="0"/>
              <a:t> to reduce infant mortality.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b="1" dirty="0"/>
              <a:t>4. Coastline Ratio and Economic Influence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Insight:</a:t>
            </a:r>
            <a:r>
              <a:rPr lang="en-US" sz="2000" dirty="0"/>
              <a:t> Countries with significant coastlines tend to have better trade opportunities and tourism-driven economies.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Recommendation:</a:t>
            </a:r>
            <a:r>
              <a:rPr lang="en-US" sz="2000" dirty="0"/>
              <a:t> Develop </a:t>
            </a:r>
            <a:r>
              <a:rPr lang="en-US" sz="2000" b="1" dirty="0"/>
              <a:t>ports, maritime trade policies, and tourism infrastructure</a:t>
            </a:r>
            <a:r>
              <a:rPr lang="en-US" sz="2000" dirty="0"/>
              <a:t> to maximize coastal economic benefits.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b="1" dirty="0"/>
              <a:t>5. Sector Contributions to GDP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Insight:</a:t>
            </a:r>
            <a:r>
              <a:rPr lang="en-US" sz="2000" dirty="0"/>
              <a:t> Countries with high service sector contributions tend to have higher GDP, while lower-GDP nations rely more on agriculture.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Recommendation:</a:t>
            </a:r>
            <a:r>
              <a:rPr lang="en-US" sz="2000" dirty="0"/>
              <a:t> Diversify the economy by </a:t>
            </a:r>
            <a:r>
              <a:rPr lang="en-US" sz="2000" b="1" dirty="0"/>
              <a:t>modernizing agriculture, boosting industrialization, and expanding digital services</a:t>
            </a:r>
            <a:r>
              <a:rPr lang="en-US" sz="2000" dirty="0"/>
              <a:t> to sustain growth.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79AA106-0D8E-FB09-1B18-096F6D09D5E6}"/>
              </a:ext>
            </a:extLst>
          </p:cNvPr>
          <p:cNvSpPr txBox="1"/>
          <p:nvPr/>
        </p:nvSpPr>
        <p:spPr>
          <a:xfrm>
            <a:off x="1409700" y="0"/>
            <a:ext cx="15468600" cy="1256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FINAL INSIGHTS AND RECOMMENDATION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0DEAC785-95F4-7C8F-C748-FDE48B1C89A0}"/>
              </a:ext>
            </a:extLst>
          </p:cNvPr>
          <p:cNvGrpSpPr/>
          <p:nvPr/>
        </p:nvGrpSpPr>
        <p:grpSpPr>
          <a:xfrm>
            <a:off x="1600200" y="139370"/>
            <a:ext cx="1865599" cy="1116743"/>
            <a:chOff x="0" y="-400983"/>
            <a:chExt cx="812800" cy="1209399"/>
          </a:xfrm>
          <a:solidFill>
            <a:srgbClr val="0070C0"/>
          </a:solidFill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E9BD6A51-7A7B-6CB3-8FAF-DE3E283765DD}"/>
                </a:ext>
              </a:extLst>
            </p:cNvPr>
            <p:cNvSpPr/>
            <p:nvPr/>
          </p:nvSpPr>
          <p:spPr>
            <a:xfrm>
              <a:off x="0" y="0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BB3AD200-04B9-1F2E-6265-2F70317AB465}"/>
                </a:ext>
              </a:extLst>
            </p:cNvPr>
            <p:cNvSpPr txBox="1"/>
            <p:nvPr/>
          </p:nvSpPr>
          <p:spPr>
            <a:xfrm>
              <a:off x="76200" y="-400983"/>
              <a:ext cx="660400" cy="83781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10</a:t>
              </a:r>
            </a:p>
          </p:txBody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39C4F936-9ED0-20EF-5660-8CCC4D59D87D}"/>
              </a:ext>
            </a:extLst>
          </p:cNvPr>
          <p:cNvGrpSpPr/>
          <p:nvPr/>
        </p:nvGrpSpPr>
        <p:grpSpPr>
          <a:xfrm>
            <a:off x="15374257" y="8962470"/>
            <a:ext cx="2338807" cy="1095716"/>
            <a:chOff x="-165198" y="0"/>
            <a:chExt cx="1690136" cy="812800"/>
          </a:xfrm>
          <a:solidFill>
            <a:schemeClr val="accent6"/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697D5F-DBD1-5B8C-5AAB-1E18B06E884E}"/>
                </a:ext>
              </a:extLst>
            </p:cNvPr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grpFill/>
          </p:spPr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934F8EBC-06B0-7783-1D62-7249E833BA5C}"/>
                </a:ext>
              </a:extLst>
            </p:cNvPr>
            <p:cNvSpPr txBox="1"/>
            <p:nvPr/>
          </p:nvSpPr>
          <p:spPr>
            <a:xfrm>
              <a:off x="-165198" y="184150"/>
              <a:ext cx="1423338" cy="444500"/>
            </a:xfrm>
            <a:prstGeom prst="rect">
              <a:avLst/>
            </a:prstGeom>
            <a:grpFill/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67923" y="-1469612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3" y="0"/>
                </a:lnTo>
                <a:lnTo>
                  <a:pt x="4996623" y="4996624"/>
                </a:lnTo>
                <a:lnTo>
                  <a:pt x="0" y="499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08501" y="-2498312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3" y="0"/>
                </a:lnTo>
                <a:lnTo>
                  <a:pt x="4996623" y="4996624"/>
                </a:lnTo>
                <a:lnTo>
                  <a:pt x="0" y="4996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94503" y="8579359"/>
            <a:ext cx="3415282" cy="3415282"/>
          </a:xfrm>
          <a:custGeom>
            <a:avLst/>
            <a:gdLst/>
            <a:ahLst/>
            <a:cxnLst/>
            <a:rect l="l" t="t" r="r" b="b"/>
            <a:pathLst>
              <a:path w="3415282" h="3415282">
                <a:moveTo>
                  <a:pt x="0" y="0"/>
                </a:moveTo>
                <a:lnTo>
                  <a:pt x="3415283" y="0"/>
                </a:lnTo>
                <a:lnTo>
                  <a:pt x="3415283" y="3415282"/>
                </a:lnTo>
                <a:lnTo>
                  <a:pt x="0" y="341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552711" y="3100511"/>
            <a:ext cx="7081958" cy="7186489"/>
          </a:xfrm>
          <a:custGeom>
            <a:avLst/>
            <a:gdLst/>
            <a:ahLst/>
            <a:cxnLst/>
            <a:rect l="l" t="t" r="r" b="b"/>
            <a:pathLst>
              <a:path w="7081958" h="7186489">
                <a:moveTo>
                  <a:pt x="0" y="0"/>
                </a:moveTo>
                <a:lnTo>
                  <a:pt x="7081958" y="0"/>
                </a:lnTo>
                <a:lnTo>
                  <a:pt x="7081958" y="7186489"/>
                </a:lnTo>
                <a:lnTo>
                  <a:pt x="0" y="7186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0746" y="6057900"/>
            <a:ext cx="6733053" cy="221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ea typeface="Barlow Condensed"/>
                <a:cs typeface="Barlow Condensed"/>
                <a:sym typeface="Barlow Condensed"/>
              </a:rPr>
              <a:t>INDIAN STATES WITH HIGHEST GDP</a:t>
            </a:r>
          </a:p>
          <a:p>
            <a:pPr marL="457200" indent="-457200" algn="l">
              <a:lnSpc>
                <a:spcPts val="3499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500" b="1" i="0" dirty="0">
                <a:effectLst/>
              </a:rPr>
              <a:t>Maharashtra</a:t>
            </a:r>
            <a:endParaRPr lang="en-IN" sz="2500" b="1" dirty="0">
              <a:ea typeface="Barlow Condensed"/>
              <a:cs typeface="Barlow Condensed"/>
              <a:sym typeface="Barlow Condensed"/>
            </a:endParaRPr>
          </a:p>
          <a:p>
            <a:pPr marL="457200" indent="-457200" algn="l">
              <a:lnSpc>
                <a:spcPts val="3499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499" b="1" dirty="0">
                <a:solidFill>
                  <a:srgbClr val="000000"/>
                </a:solidFill>
                <a:ea typeface="Barlow Condensed"/>
                <a:cs typeface="Barlow Condensed"/>
                <a:sym typeface="Barlow Condensed"/>
              </a:rPr>
              <a:t>Tamil Nadu</a:t>
            </a:r>
          </a:p>
          <a:p>
            <a:pPr marL="457200" indent="-457200" algn="l">
              <a:lnSpc>
                <a:spcPts val="3499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499" b="1" dirty="0">
                <a:solidFill>
                  <a:srgbClr val="000000"/>
                </a:solidFill>
                <a:ea typeface="Barlow Condensed"/>
                <a:cs typeface="Barlow Condensed"/>
                <a:sym typeface="Barlow Condensed"/>
              </a:rPr>
              <a:t>Karnataka</a:t>
            </a:r>
          </a:p>
          <a:p>
            <a:pPr marL="457200" indent="-457200" algn="l">
              <a:lnSpc>
                <a:spcPts val="3499"/>
              </a:lnSpc>
              <a:spcBef>
                <a:spcPct val="0"/>
              </a:spcBef>
              <a:buFont typeface="+mj-lt"/>
              <a:buAutoNum type="arabicPeriod"/>
            </a:pPr>
            <a:r>
              <a:rPr lang="en-IN" sz="2499" b="1" dirty="0">
                <a:solidFill>
                  <a:srgbClr val="000000"/>
                </a:solidFill>
                <a:ea typeface="Barlow Condensed"/>
                <a:cs typeface="Barlow Condensed"/>
                <a:sym typeface="Barlow Condensed"/>
              </a:rPr>
              <a:t>Gujarat</a:t>
            </a:r>
            <a:endParaRPr lang="en-US" sz="2499" b="1" dirty="0">
              <a:solidFill>
                <a:srgbClr val="000000"/>
              </a:solidFill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0746" y="3623212"/>
            <a:ext cx="10454941" cy="147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19"/>
              </a:lnSpc>
              <a:spcBef>
                <a:spcPct val="0"/>
              </a:spcBef>
            </a:pPr>
            <a:r>
              <a:rPr lang="en-US" sz="9600" dirty="0">
                <a:solidFill>
                  <a:srgbClr val="321A2A"/>
                </a:solidFill>
                <a:latin typeface="Shrikhand"/>
                <a:ea typeface="Shrikhand"/>
                <a:cs typeface="Shrikhand"/>
                <a:sym typeface="Shrikhand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D6CC9-4669-A277-7ED5-2A755E76EC3D}"/>
              </a:ext>
            </a:extLst>
          </p:cNvPr>
          <p:cNvSpPr txBox="1"/>
          <p:nvPr/>
        </p:nvSpPr>
        <p:spPr>
          <a:xfrm>
            <a:off x="1367032" y="1625107"/>
            <a:ext cx="10454941" cy="147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19"/>
              </a:lnSpc>
              <a:spcBef>
                <a:spcPct val="0"/>
              </a:spcBef>
            </a:pPr>
            <a:r>
              <a:rPr lang="en-US" sz="9600" dirty="0">
                <a:solidFill>
                  <a:srgbClr val="321A2A"/>
                </a:solidFill>
                <a:latin typeface="Shrikhand"/>
                <a:ea typeface="Shrikhand"/>
                <a:cs typeface="Shrikhand"/>
                <a:sym typeface="Shrikhand"/>
              </a:rPr>
              <a:t>Any Question?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2000" y="8572500"/>
            <a:ext cx="1861805" cy="1129189"/>
            <a:chOff x="0" y="0"/>
            <a:chExt cx="152493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4DA59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49315" y="-87466"/>
            <a:ext cx="15389370" cy="145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441"/>
              </a:lnSpc>
            </a:pPr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CONTENTS OF THE DATASET</a:t>
            </a:r>
          </a:p>
        </p:txBody>
      </p:sp>
      <p:sp>
        <p:nvSpPr>
          <p:cNvPr id="18" name="Freeform 18"/>
          <p:cNvSpPr/>
          <p:nvPr/>
        </p:nvSpPr>
        <p:spPr>
          <a:xfrm>
            <a:off x="-4827066" y="2513317"/>
            <a:ext cx="6735096" cy="6735096"/>
          </a:xfrm>
          <a:custGeom>
            <a:avLst/>
            <a:gdLst/>
            <a:ahLst/>
            <a:cxnLst/>
            <a:rect l="l" t="t" r="r" b="b"/>
            <a:pathLst>
              <a:path w="6735096" h="6735096">
                <a:moveTo>
                  <a:pt x="0" y="0"/>
                </a:moveTo>
                <a:lnTo>
                  <a:pt x="6735096" y="0"/>
                </a:lnTo>
                <a:lnTo>
                  <a:pt x="6735096" y="6735096"/>
                </a:lnTo>
                <a:lnTo>
                  <a:pt x="0" y="673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191076" y="-908446"/>
            <a:ext cx="6735096" cy="6735096"/>
          </a:xfrm>
          <a:custGeom>
            <a:avLst/>
            <a:gdLst/>
            <a:ahLst/>
            <a:cxnLst/>
            <a:rect l="l" t="t" r="r" b="b"/>
            <a:pathLst>
              <a:path w="6735096" h="6735096">
                <a:moveTo>
                  <a:pt x="0" y="0"/>
                </a:moveTo>
                <a:lnTo>
                  <a:pt x="6735096" y="0"/>
                </a:lnTo>
                <a:lnTo>
                  <a:pt x="6735096" y="6735096"/>
                </a:lnTo>
                <a:lnTo>
                  <a:pt x="0" y="673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9CA400-B988-05A3-98CF-9897943DD0C5}"/>
              </a:ext>
            </a:extLst>
          </p:cNvPr>
          <p:cNvSpPr txBox="1"/>
          <p:nvPr/>
        </p:nvSpPr>
        <p:spPr>
          <a:xfrm>
            <a:off x="2971800" y="2095500"/>
            <a:ext cx="4007700" cy="6969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Country &amp; Country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Region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Population &amp; Population Density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GDP Per Capita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Birth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Death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Infant Mortality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Literacy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Agriculture and Arable Percent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Area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Climate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Coastline Ratio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Industry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Net Migration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Service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051EFB-42B6-1FB0-59C2-E70871A71698}"/>
              </a:ext>
            </a:extLst>
          </p:cNvPr>
          <p:cNvSpPr txBox="1"/>
          <p:nvPr/>
        </p:nvSpPr>
        <p:spPr>
          <a:xfrm>
            <a:off x="9425336" y="2183634"/>
            <a:ext cx="3855992" cy="4199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Country &amp; Country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Years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GDP ( Gross Domestic Product)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Indicator code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Indicator name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Population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Region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Income Group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Special 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64B57E-82DE-26EE-C2AC-7348DCFE3EE3}"/>
              </a:ext>
            </a:extLst>
          </p:cNvPr>
          <p:cNvSpPr txBox="1"/>
          <p:nvPr/>
        </p:nvSpPr>
        <p:spPr>
          <a:xfrm>
            <a:off x="3276600" y="1658221"/>
            <a:ext cx="129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u="sng" dirty="0"/>
              <a:t>SQL: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F9DAF6-4E3C-1A2D-6B74-0161220C8CA4}"/>
              </a:ext>
            </a:extLst>
          </p:cNvPr>
          <p:cNvSpPr txBox="1"/>
          <p:nvPr/>
        </p:nvSpPr>
        <p:spPr>
          <a:xfrm>
            <a:off x="9642188" y="1792656"/>
            <a:ext cx="129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u="sng" dirty="0"/>
              <a:t>Excel: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1F9348-AD19-0BA1-8BA6-2A4C223B894B}"/>
              </a:ext>
            </a:extLst>
          </p:cNvPr>
          <p:cNvSpPr txBox="1"/>
          <p:nvPr/>
        </p:nvSpPr>
        <p:spPr>
          <a:xfrm>
            <a:off x="9678341" y="6606383"/>
            <a:ext cx="4007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u="sng" dirty="0"/>
              <a:t>Additionally Added column: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83AB30-4E0F-E21B-95A0-86BF5C882363}"/>
              </a:ext>
            </a:extLst>
          </p:cNvPr>
          <p:cNvSpPr txBox="1"/>
          <p:nvPr/>
        </p:nvSpPr>
        <p:spPr>
          <a:xfrm>
            <a:off x="9420834" y="7149813"/>
            <a:ext cx="1567417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Total GDP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1990" y="467917"/>
            <a:ext cx="16586358" cy="125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9"/>
              </a:lnSpc>
            </a:pPr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DATA CLEANSING AND IMPORT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778786" y="8675205"/>
            <a:ext cx="2090405" cy="1124372"/>
            <a:chOff x="0" y="0"/>
            <a:chExt cx="152493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FC5E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68750" y="214628"/>
            <a:ext cx="4485643" cy="4485643"/>
          </a:xfrm>
          <a:custGeom>
            <a:avLst/>
            <a:gdLst/>
            <a:ahLst/>
            <a:cxnLst/>
            <a:rect l="l" t="t" r="r" b="b"/>
            <a:pathLst>
              <a:path w="4485643" h="4485643">
                <a:moveTo>
                  <a:pt x="0" y="0"/>
                </a:moveTo>
                <a:lnTo>
                  <a:pt x="4485643" y="0"/>
                </a:lnTo>
                <a:lnTo>
                  <a:pt x="4485643" y="4485644"/>
                </a:lnTo>
                <a:lnTo>
                  <a:pt x="0" y="448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2293819" y="567109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657790" y="3411967"/>
            <a:ext cx="6987938" cy="6759242"/>
          </a:xfrm>
          <a:custGeom>
            <a:avLst/>
            <a:gdLst/>
            <a:ahLst/>
            <a:cxnLst/>
            <a:rect l="l" t="t" r="r" b="b"/>
            <a:pathLst>
              <a:path w="6987938" h="6759242">
                <a:moveTo>
                  <a:pt x="0" y="0"/>
                </a:moveTo>
                <a:lnTo>
                  <a:pt x="6987938" y="0"/>
                </a:lnTo>
                <a:lnTo>
                  <a:pt x="6987938" y="6759242"/>
                </a:lnTo>
                <a:lnTo>
                  <a:pt x="0" y="6759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914397" y="-3545446"/>
            <a:ext cx="6735096" cy="6735096"/>
          </a:xfrm>
          <a:custGeom>
            <a:avLst/>
            <a:gdLst/>
            <a:ahLst/>
            <a:cxnLst/>
            <a:rect l="l" t="t" r="r" b="b"/>
            <a:pathLst>
              <a:path w="6735096" h="6735096">
                <a:moveTo>
                  <a:pt x="0" y="0"/>
                </a:moveTo>
                <a:lnTo>
                  <a:pt x="6735095" y="0"/>
                </a:lnTo>
                <a:lnTo>
                  <a:pt x="6735095" y="6735096"/>
                </a:lnTo>
                <a:lnTo>
                  <a:pt x="0" y="6735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AC299-5499-3B3F-EDE3-740E4173A0D2}"/>
              </a:ext>
            </a:extLst>
          </p:cNvPr>
          <p:cNvSpPr txBox="1"/>
          <p:nvPr/>
        </p:nvSpPr>
        <p:spPr>
          <a:xfrm>
            <a:off x="3001485" y="2945280"/>
            <a:ext cx="129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u="sng" dirty="0"/>
              <a:t>Excel: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53B2-5A7D-2AB5-3A88-F7AF1F70AB2E}"/>
              </a:ext>
            </a:extLst>
          </p:cNvPr>
          <p:cNvSpPr txBox="1"/>
          <p:nvPr/>
        </p:nvSpPr>
        <p:spPr>
          <a:xfrm>
            <a:off x="2648339" y="3411967"/>
            <a:ext cx="2467342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VLOOKUP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Duplicate removal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799D7-80BF-6300-C151-CB0E6068430A}"/>
              </a:ext>
            </a:extLst>
          </p:cNvPr>
          <p:cNvSpPr txBox="1"/>
          <p:nvPr/>
        </p:nvSpPr>
        <p:spPr>
          <a:xfrm>
            <a:off x="3001485" y="6087055"/>
            <a:ext cx="129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u="sng" dirty="0"/>
              <a:t>SQL: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9AB0E-197F-21BE-A63C-CCBFF417EF58}"/>
              </a:ext>
            </a:extLst>
          </p:cNvPr>
          <p:cNvSpPr txBox="1"/>
          <p:nvPr/>
        </p:nvSpPr>
        <p:spPr>
          <a:xfrm>
            <a:off x="2610895" y="6599144"/>
            <a:ext cx="2286010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Query Execution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63A7D-C1B0-7616-0760-5D8E8CE69A9B}"/>
              </a:ext>
            </a:extLst>
          </p:cNvPr>
          <p:cNvSpPr txBox="1"/>
          <p:nvPr/>
        </p:nvSpPr>
        <p:spPr>
          <a:xfrm>
            <a:off x="13300916" y="3183807"/>
            <a:ext cx="15218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u="sng" dirty="0"/>
              <a:t>Power BI: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95DA3-1ADB-E836-A237-8955506986C4}"/>
              </a:ext>
            </a:extLst>
          </p:cNvPr>
          <p:cNvSpPr txBox="1"/>
          <p:nvPr/>
        </p:nvSpPr>
        <p:spPr>
          <a:xfrm>
            <a:off x="12916244" y="3660861"/>
            <a:ext cx="1819665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Data Import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582D6-27ED-E849-B4B8-8FB25B0987A8}"/>
              </a:ext>
            </a:extLst>
          </p:cNvPr>
          <p:cNvSpPr txBox="1"/>
          <p:nvPr/>
        </p:nvSpPr>
        <p:spPr>
          <a:xfrm>
            <a:off x="13300916" y="5432563"/>
            <a:ext cx="20943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u="sng" dirty="0"/>
              <a:t>Power Query: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592CD-1848-82CD-B783-635B06B7BD30}"/>
              </a:ext>
            </a:extLst>
          </p:cNvPr>
          <p:cNvSpPr txBox="1"/>
          <p:nvPr/>
        </p:nvSpPr>
        <p:spPr>
          <a:xfrm>
            <a:off x="12954000" y="5970315"/>
            <a:ext cx="4290790" cy="2352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Manage blank cells and null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Renamed and Unpivoted Columns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Remove duplicates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Regularize Datatype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Check for irregularities.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859000" y="-4457700"/>
            <a:ext cx="6735096" cy="6735096"/>
          </a:xfrm>
          <a:custGeom>
            <a:avLst/>
            <a:gdLst/>
            <a:ahLst/>
            <a:cxnLst/>
            <a:rect l="l" t="t" r="r" b="b"/>
            <a:pathLst>
              <a:path w="6735096" h="6735096">
                <a:moveTo>
                  <a:pt x="0" y="0"/>
                </a:moveTo>
                <a:lnTo>
                  <a:pt x="6735096" y="0"/>
                </a:lnTo>
                <a:lnTo>
                  <a:pt x="6735096" y="6735096"/>
                </a:lnTo>
                <a:lnTo>
                  <a:pt x="0" y="673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09953" y="7658100"/>
            <a:ext cx="6735096" cy="6735096"/>
          </a:xfrm>
          <a:custGeom>
            <a:avLst/>
            <a:gdLst/>
            <a:ahLst/>
            <a:cxnLst/>
            <a:rect l="l" t="t" r="r" b="b"/>
            <a:pathLst>
              <a:path w="6735096" h="6735096">
                <a:moveTo>
                  <a:pt x="0" y="0"/>
                </a:moveTo>
                <a:lnTo>
                  <a:pt x="6735096" y="0"/>
                </a:lnTo>
                <a:lnTo>
                  <a:pt x="6735096" y="6735096"/>
                </a:lnTo>
                <a:lnTo>
                  <a:pt x="0" y="6735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0000" y="3275905"/>
            <a:ext cx="11049000" cy="3735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b="1" dirty="0"/>
              <a:t>To explain GDP and its role in measuring a country’s economic performance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b="1" dirty="0"/>
              <a:t>To analyze its relationship with population, income, literacy, and infant mortality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b="1" dirty="0"/>
              <a:t>To highlight key economic indicators and their impact on development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b="1" dirty="0"/>
              <a:t>To identify region wise countries doing well in the growth of GDP</a:t>
            </a:r>
          </a:p>
          <a:p>
            <a:pPr marL="457200" indent="-457200" algn="l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b="1" dirty="0"/>
              <a:t>To provide data-driven insights for better policy decisions.</a:t>
            </a:r>
            <a:endParaRPr lang="en-US" sz="2500" b="1" dirty="0">
              <a:solidFill>
                <a:srgbClr val="321A2A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773400" y="8648700"/>
            <a:ext cx="1981200" cy="1200832"/>
            <a:chOff x="0" y="0"/>
            <a:chExt cx="1524938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F9A4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91200" y="620421"/>
            <a:ext cx="1865599" cy="1266636"/>
            <a:chOff x="0" y="-355177"/>
            <a:chExt cx="812800" cy="1163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A42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355177"/>
              <a:ext cx="660400" cy="837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01</a:t>
              </a:r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36388A55-3670-9B5D-2623-C38D7F2FE788}"/>
              </a:ext>
            </a:extLst>
          </p:cNvPr>
          <p:cNvSpPr txBox="1"/>
          <p:nvPr/>
        </p:nvSpPr>
        <p:spPr>
          <a:xfrm>
            <a:off x="7200900" y="995404"/>
            <a:ext cx="4267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OBJECTIVE</a:t>
            </a:r>
          </a:p>
        </p:txBody>
      </p:sp>
      <p:pic>
        <p:nvPicPr>
          <p:cNvPr id="14" name="Graphic 13" descr="Target Audience with solid fill">
            <a:extLst>
              <a:ext uri="{FF2B5EF4-FFF2-40B4-BE49-F238E27FC236}">
                <a16:creationId xmlns:a16="http://schemas.microsoft.com/office/drawing/2014/main" id="{2714FFF1-EDFC-8411-B09A-5A417C8B7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-16330"/>
            <a:ext cx="3810000" cy="3081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" y="3470653"/>
            <a:ext cx="17449800" cy="3327297"/>
          </a:xfrm>
          <a:custGeom>
            <a:avLst/>
            <a:gdLst/>
            <a:ahLst/>
            <a:cxnLst/>
            <a:rect l="l" t="t" r="r" b="b"/>
            <a:pathLst>
              <a:path w="17608171" h="3327297">
                <a:moveTo>
                  <a:pt x="0" y="0"/>
                </a:moveTo>
                <a:lnTo>
                  <a:pt x="17608172" y="0"/>
                </a:lnTo>
                <a:lnTo>
                  <a:pt x="17608172" y="3327296"/>
                </a:lnTo>
                <a:lnTo>
                  <a:pt x="0" y="332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031668" y="4018325"/>
            <a:ext cx="2090922" cy="2092084"/>
          </a:xfrm>
          <a:custGeom>
            <a:avLst/>
            <a:gdLst/>
            <a:ahLst/>
            <a:cxnLst/>
            <a:rect l="l" t="t" r="r" b="b"/>
            <a:pathLst>
              <a:path w="2090922" h="2092084">
                <a:moveTo>
                  <a:pt x="0" y="0"/>
                </a:moveTo>
                <a:lnTo>
                  <a:pt x="2090922" y="0"/>
                </a:lnTo>
                <a:lnTo>
                  <a:pt x="2090922" y="2092084"/>
                </a:lnTo>
                <a:lnTo>
                  <a:pt x="0" y="209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5437192" y="4097724"/>
            <a:ext cx="2310668" cy="2125815"/>
          </a:xfrm>
          <a:custGeom>
            <a:avLst/>
            <a:gdLst/>
            <a:ahLst/>
            <a:cxnLst/>
            <a:rect l="l" t="t" r="r" b="b"/>
            <a:pathLst>
              <a:path w="2310668" h="2125815">
                <a:moveTo>
                  <a:pt x="0" y="0"/>
                </a:moveTo>
                <a:lnTo>
                  <a:pt x="2310668" y="0"/>
                </a:lnTo>
                <a:lnTo>
                  <a:pt x="2310668" y="2125814"/>
                </a:lnTo>
                <a:lnTo>
                  <a:pt x="0" y="2125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53600" y="4176591"/>
            <a:ext cx="2347537" cy="2065832"/>
          </a:xfrm>
          <a:custGeom>
            <a:avLst/>
            <a:gdLst/>
            <a:ahLst/>
            <a:cxnLst/>
            <a:rect l="l" t="t" r="r" b="b"/>
            <a:pathLst>
              <a:path w="2347537" h="2065832">
                <a:moveTo>
                  <a:pt x="0" y="0"/>
                </a:moveTo>
                <a:lnTo>
                  <a:pt x="2347536" y="0"/>
                </a:lnTo>
                <a:lnTo>
                  <a:pt x="2347536" y="2065832"/>
                </a:lnTo>
                <a:lnTo>
                  <a:pt x="0" y="20658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4249400" y="4176591"/>
            <a:ext cx="2197521" cy="1933818"/>
          </a:xfrm>
          <a:custGeom>
            <a:avLst/>
            <a:gdLst/>
            <a:ahLst/>
            <a:cxnLst/>
            <a:rect l="l" t="t" r="r" b="b"/>
            <a:pathLst>
              <a:path w="2197521" h="1933818">
                <a:moveTo>
                  <a:pt x="0" y="0"/>
                </a:moveTo>
                <a:lnTo>
                  <a:pt x="2197521" y="0"/>
                </a:lnTo>
                <a:lnTo>
                  <a:pt x="2197521" y="1933818"/>
                </a:lnTo>
                <a:lnTo>
                  <a:pt x="0" y="1933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91200" y="447765"/>
            <a:ext cx="5967525" cy="1259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Key Point Indicators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849600" y="8942022"/>
            <a:ext cx="2438400" cy="1141630"/>
            <a:chOff x="0" y="0"/>
            <a:chExt cx="1524938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321A2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7717" y="7202524"/>
            <a:ext cx="376418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Country with Highest GDP – USA</a:t>
            </a:r>
          </a:p>
          <a:p>
            <a:pPr marL="342900" indent="-34290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Country with Lowest GDP - Tuvalu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85956" y="7202524"/>
            <a:ext cx="488411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Most Populated Country - China, India </a:t>
            </a:r>
          </a:p>
          <a:p>
            <a:pPr marL="285750" indent="-28575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Least Populated Country - Tuvalu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C41CC736-9CD2-7914-B51F-F021E7B83241}"/>
              </a:ext>
            </a:extLst>
          </p:cNvPr>
          <p:cNvSpPr txBox="1"/>
          <p:nvPr/>
        </p:nvSpPr>
        <p:spPr>
          <a:xfrm>
            <a:off x="9372600" y="7190646"/>
            <a:ext cx="376418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Total Population – 6732.07M </a:t>
            </a:r>
          </a:p>
          <a:p>
            <a:pPr marL="285750" indent="-28575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Average GDP – $</a:t>
            </a:r>
            <a:r>
              <a:rPr lang="en-IN" b="1" dirty="0">
                <a:latin typeface="+mj-lt"/>
              </a:rPr>
              <a:t>44,73,77,599K</a:t>
            </a:r>
            <a:endParaRPr lang="en-US" b="1" dirty="0">
              <a:solidFill>
                <a:srgbClr val="321A2A"/>
              </a:solidFill>
              <a:latin typeface="+mj-lt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7685AC10-FC82-B642-164D-A12BA60A4DF6}"/>
              </a:ext>
            </a:extLst>
          </p:cNvPr>
          <p:cNvSpPr txBox="1"/>
          <p:nvPr/>
        </p:nvSpPr>
        <p:spPr>
          <a:xfrm>
            <a:off x="14142816" y="7202524"/>
            <a:ext cx="376418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Total Countries - 173 </a:t>
            </a:r>
          </a:p>
          <a:p>
            <a:pPr marL="285750" indent="-28575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Total Regions - </a:t>
            </a:r>
            <a:r>
              <a:rPr lang="en-IN" b="1" dirty="0">
                <a:solidFill>
                  <a:srgbClr val="321A2A"/>
                </a:solidFill>
                <a:latin typeface="+mj-lt"/>
                <a:ea typeface="Barlow Condensed"/>
                <a:cs typeface="Barlow Condensed"/>
                <a:sym typeface="Barlow Condensed"/>
              </a:rPr>
              <a:t>11</a:t>
            </a:r>
            <a:endParaRPr lang="en-US" b="1" dirty="0">
              <a:solidFill>
                <a:srgbClr val="321A2A"/>
              </a:solidFill>
              <a:latin typeface="+mj-lt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9520" y="-1764156"/>
            <a:ext cx="3051258" cy="3051258"/>
          </a:xfrm>
          <a:custGeom>
            <a:avLst/>
            <a:gdLst/>
            <a:ahLst/>
            <a:cxnLst/>
            <a:rect l="l" t="t" r="r" b="b"/>
            <a:pathLst>
              <a:path w="3051258" h="3051258">
                <a:moveTo>
                  <a:pt x="0" y="0"/>
                </a:moveTo>
                <a:lnTo>
                  <a:pt x="3051257" y="0"/>
                </a:lnTo>
                <a:lnTo>
                  <a:pt x="3051257" y="3051258"/>
                </a:lnTo>
                <a:lnTo>
                  <a:pt x="0" y="3051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177569" y="1969882"/>
            <a:ext cx="7081731" cy="6978724"/>
          </a:xfrm>
          <a:custGeom>
            <a:avLst/>
            <a:gdLst/>
            <a:ahLst/>
            <a:cxnLst/>
            <a:rect l="l" t="t" r="r" b="b"/>
            <a:pathLst>
              <a:path w="7081731" h="6978724">
                <a:moveTo>
                  <a:pt x="0" y="0"/>
                </a:moveTo>
                <a:lnTo>
                  <a:pt x="7081731" y="0"/>
                </a:lnTo>
                <a:lnTo>
                  <a:pt x="7081731" y="6978724"/>
                </a:lnTo>
                <a:lnTo>
                  <a:pt x="0" y="697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86875" y="8758256"/>
            <a:ext cx="6735096" cy="6735096"/>
          </a:xfrm>
          <a:custGeom>
            <a:avLst/>
            <a:gdLst/>
            <a:ahLst/>
            <a:cxnLst/>
            <a:rect l="l" t="t" r="r" b="b"/>
            <a:pathLst>
              <a:path w="6735096" h="6735096">
                <a:moveTo>
                  <a:pt x="0" y="0"/>
                </a:moveTo>
                <a:lnTo>
                  <a:pt x="6735096" y="0"/>
                </a:lnTo>
                <a:lnTo>
                  <a:pt x="6735096" y="6735096"/>
                </a:lnTo>
                <a:lnTo>
                  <a:pt x="0" y="6735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699953" y="8948606"/>
            <a:ext cx="2186406" cy="943316"/>
            <a:chOff x="0" y="0"/>
            <a:chExt cx="152493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321A2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3254C6A4-A336-7F79-D552-90AE36F44C15}"/>
              </a:ext>
            </a:extLst>
          </p:cNvPr>
          <p:cNvSpPr txBox="1"/>
          <p:nvPr/>
        </p:nvSpPr>
        <p:spPr>
          <a:xfrm>
            <a:off x="7462327" y="671697"/>
            <a:ext cx="281801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DAX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3F276-5FC7-ED10-5022-AC479959150F}"/>
              </a:ext>
            </a:extLst>
          </p:cNvPr>
          <p:cNvSpPr txBox="1"/>
          <p:nvPr/>
        </p:nvSpPr>
        <p:spPr>
          <a:xfrm>
            <a:off x="1885592" y="1731355"/>
            <a:ext cx="1799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u="sng" dirty="0"/>
              <a:t>Dax’s Used: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5763E-2033-D522-FB77-42D4D339953D}"/>
              </a:ext>
            </a:extLst>
          </p:cNvPr>
          <p:cNvSpPr txBox="1"/>
          <p:nvPr/>
        </p:nvSpPr>
        <p:spPr>
          <a:xfrm>
            <a:off x="1524000" y="2414135"/>
            <a:ext cx="7347332" cy="4199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Mean, Median, Mode and Standard Deviation of Population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Countries with Highest and Lowest GDP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Average GDP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Average GDP Per Capita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Minimum, Maximum and Standard deviation of Infant Mortality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Average Literacy by both Country and Region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GDP Growth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Total Population by Country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Total GDP and Population by Region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242617-9A55-1B51-115F-23FD2B627FC9}"/>
              </a:ext>
            </a:extLst>
          </p:cNvPr>
          <p:cNvSpPr txBox="1"/>
          <p:nvPr/>
        </p:nvSpPr>
        <p:spPr>
          <a:xfrm>
            <a:off x="1885592" y="6877211"/>
            <a:ext cx="3524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u="sng" dirty="0"/>
              <a:t>Additional Dax’s Used: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94B25-404D-7A40-EDCC-FAAE6B875CA6}"/>
              </a:ext>
            </a:extLst>
          </p:cNvPr>
          <p:cNvSpPr txBox="1"/>
          <p:nvPr/>
        </p:nvSpPr>
        <p:spPr>
          <a:xfrm>
            <a:off x="1524000" y="7502252"/>
            <a:ext cx="4600170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Number of Countries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Overall Literacy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Number of Regions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Average Population and GDP of region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-1986549" y="3777684"/>
            <a:ext cx="3973097" cy="3973097"/>
          </a:xfrm>
          <a:custGeom>
            <a:avLst/>
            <a:gdLst/>
            <a:ahLst/>
            <a:cxnLst/>
            <a:rect l="l" t="t" r="r" b="b"/>
            <a:pathLst>
              <a:path w="3973097" h="3973097">
                <a:moveTo>
                  <a:pt x="0" y="0"/>
                </a:moveTo>
                <a:lnTo>
                  <a:pt x="3973098" y="0"/>
                </a:lnTo>
                <a:lnTo>
                  <a:pt x="3973098" y="3973097"/>
                </a:lnTo>
                <a:lnTo>
                  <a:pt x="0" y="397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6727748" y="-924390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3" y="0"/>
                </a:lnTo>
                <a:lnTo>
                  <a:pt x="4996623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9B79A1D9-4543-40FD-98E7-BD50BA549BDF}"/>
              </a:ext>
            </a:extLst>
          </p:cNvPr>
          <p:cNvSpPr txBox="1"/>
          <p:nvPr/>
        </p:nvSpPr>
        <p:spPr>
          <a:xfrm>
            <a:off x="6716270" y="466058"/>
            <a:ext cx="57150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/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THE CYCLE OF LIFE</a:t>
            </a:r>
          </a:p>
        </p:txBody>
      </p:sp>
      <p:grpSp>
        <p:nvGrpSpPr>
          <p:cNvPr id="15" name="Group 9">
            <a:extLst>
              <a:ext uri="{FF2B5EF4-FFF2-40B4-BE49-F238E27FC236}">
                <a16:creationId xmlns:a16="http://schemas.microsoft.com/office/drawing/2014/main" id="{BBEA3EBF-A399-2402-5314-EF9AA2D754DF}"/>
              </a:ext>
            </a:extLst>
          </p:cNvPr>
          <p:cNvGrpSpPr/>
          <p:nvPr/>
        </p:nvGrpSpPr>
        <p:grpSpPr>
          <a:xfrm>
            <a:off x="5025571" y="134543"/>
            <a:ext cx="1865599" cy="1147445"/>
            <a:chOff x="0" y="-267179"/>
            <a:chExt cx="812800" cy="1075595"/>
          </a:xfrm>
          <a:solidFill>
            <a:srgbClr val="0070C0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539F120-912D-C9B7-C999-BA2C46FACCEC}"/>
                </a:ext>
              </a:extLst>
            </p:cNvPr>
            <p:cNvSpPr/>
            <p:nvPr/>
          </p:nvSpPr>
          <p:spPr>
            <a:xfrm>
              <a:off x="0" y="0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44BD0C2B-AA39-9F7D-8FDE-785DF0D7790A}"/>
                </a:ext>
              </a:extLst>
            </p:cNvPr>
            <p:cNvSpPr txBox="1"/>
            <p:nvPr/>
          </p:nvSpPr>
          <p:spPr>
            <a:xfrm>
              <a:off x="76200" y="-267179"/>
              <a:ext cx="660400" cy="635990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02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993DC19-7E37-56A6-F1F6-17ABC4B46D3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"/>
          <a:stretch/>
        </p:blipFill>
        <p:spPr>
          <a:xfrm>
            <a:off x="0" y="819924"/>
            <a:ext cx="18288000" cy="9467076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B0AB36-DF70-D8AC-3460-0315BC29C20E}"/>
              </a:ext>
            </a:extLst>
          </p:cNvPr>
          <p:cNvSpPr txBox="1"/>
          <p:nvPr/>
        </p:nvSpPr>
        <p:spPr>
          <a:xfrm>
            <a:off x="6891170" y="4358670"/>
            <a:ext cx="4921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Country with highest Deathrate = Serbia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Country with Lowest Deathrate = Estonia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Country with highest Birth rate = Sweden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Country with lowest Birth rate =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Country with highest Infant Mortality = Saudi Arabia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Country with lowest infant Mortality = Singapore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9619F-42A4-154D-7256-A23132716439}"/>
              </a:ext>
            </a:extLst>
          </p:cNvPr>
          <p:cNvSpPr txBox="1"/>
          <p:nvPr/>
        </p:nvSpPr>
        <p:spPr>
          <a:xfrm>
            <a:off x="587100" y="8186290"/>
            <a:ext cx="6132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Western Europe does well in all the three fields compared to other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Latin America has the highest death rate and Baltics has the lowest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Africa has the lowest birth rate.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606345" y="8724899"/>
            <a:ext cx="2242805" cy="989569"/>
            <a:chOff x="0" y="0"/>
            <a:chExt cx="1524938" cy="812800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solidFill>
              <a:srgbClr val="FC5E39"/>
            </a:solidFill>
          </p:spPr>
        </p:sp>
        <p:sp>
          <p:nvSpPr>
            <p:cNvPr id="12" name="TextBox 9"/>
            <p:cNvSpPr txBox="1"/>
            <p:nvPr/>
          </p:nvSpPr>
          <p:spPr>
            <a:xfrm>
              <a:off x="0" y="165100"/>
              <a:ext cx="1423338" cy="444500"/>
            </a:xfrm>
            <a:prstGeom prst="rect">
              <a:avLst/>
            </a:prstGeom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4D7EF-55C9-4162-0F88-8B62841A8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DC7A9195-916A-B67F-F936-101197111114}"/>
              </a:ext>
            </a:extLst>
          </p:cNvPr>
          <p:cNvSpPr/>
          <p:nvPr/>
        </p:nvSpPr>
        <p:spPr>
          <a:xfrm>
            <a:off x="-1986549" y="3777684"/>
            <a:ext cx="3973097" cy="3973097"/>
          </a:xfrm>
          <a:custGeom>
            <a:avLst/>
            <a:gdLst/>
            <a:ahLst/>
            <a:cxnLst/>
            <a:rect l="l" t="t" r="r" b="b"/>
            <a:pathLst>
              <a:path w="3973097" h="3973097">
                <a:moveTo>
                  <a:pt x="0" y="0"/>
                </a:moveTo>
                <a:lnTo>
                  <a:pt x="3973098" y="0"/>
                </a:lnTo>
                <a:lnTo>
                  <a:pt x="3973098" y="3973097"/>
                </a:lnTo>
                <a:lnTo>
                  <a:pt x="0" y="397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0B8C829-587D-FCB1-2F46-42EE2A996B7A}"/>
              </a:ext>
            </a:extLst>
          </p:cNvPr>
          <p:cNvSpPr/>
          <p:nvPr/>
        </p:nvSpPr>
        <p:spPr>
          <a:xfrm>
            <a:off x="16727748" y="-924390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3" y="0"/>
                </a:lnTo>
                <a:lnTo>
                  <a:pt x="4996623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D8483F29-5B9C-20DF-AE27-4DECF2AA2364}"/>
              </a:ext>
            </a:extLst>
          </p:cNvPr>
          <p:cNvSpPr txBox="1"/>
          <p:nvPr/>
        </p:nvSpPr>
        <p:spPr>
          <a:xfrm>
            <a:off x="6725038" y="552168"/>
            <a:ext cx="486206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/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Income</a:t>
            </a:r>
          </a:p>
        </p:txBody>
      </p:sp>
      <p:grpSp>
        <p:nvGrpSpPr>
          <p:cNvPr id="15" name="Group 9">
            <a:extLst>
              <a:ext uri="{FF2B5EF4-FFF2-40B4-BE49-F238E27FC236}">
                <a16:creationId xmlns:a16="http://schemas.microsoft.com/office/drawing/2014/main" id="{FE13FF4C-6F33-EC15-505D-CC9E1D3BD767}"/>
              </a:ext>
            </a:extLst>
          </p:cNvPr>
          <p:cNvGrpSpPr/>
          <p:nvPr/>
        </p:nvGrpSpPr>
        <p:grpSpPr>
          <a:xfrm>
            <a:off x="5943600" y="227833"/>
            <a:ext cx="1865599" cy="1142382"/>
            <a:chOff x="0" y="-275502"/>
            <a:chExt cx="812800" cy="1174442"/>
          </a:xfrm>
          <a:solidFill>
            <a:srgbClr val="0070C0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90DE559-CA83-6C62-28EB-2DA19CFCFA7B}"/>
                </a:ext>
              </a:extLst>
            </p:cNvPr>
            <p:cNvSpPr/>
            <p:nvPr/>
          </p:nvSpPr>
          <p:spPr>
            <a:xfrm>
              <a:off x="0" y="90524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050"/>
            </a:solidFill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F8233330-8BA7-1F19-B346-F755CDF59705}"/>
                </a:ext>
              </a:extLst>
            </p:cNvPr>
            <p:cNvSpPr txBox="1"/>
            <p:nvPr/>
          </p:nvSpPr>
          <p:spPr>
            <a:xfrm>
              <a:off x="76200" y="-275502"/>
              <a:ext cx="660400" cy="83781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03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6711F2-F051-D780-6C86-F883EDF69DA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"/>
          <a:stretch/>
        </p:blipFill>
        <p:spPr>
          <a:xfrm>
            <a:off x="0" y="1639970"/>
            <a:ext cx="18288000" cy="8647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19A998-5DFC-F5D9-053D-090F2DD950CB}"/>
              </a:ext>
            </a:extLst>
          </p:cNvPr>
          <p:cNvSpPr txBox="1"/>
          <p:nvPr/>
        </p:nvSpPr>
        <p:spPr>
          <a:xfrm>
            <a:off x="6876399" y="4733180"/>
            <a:ext cx="47997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Baltics is the only region with all High income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Western Europe has almost 50% of the High income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Sub Saharan Africa has more low income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Eastern Asia, Latin America, Sub Saharan Africa are the only three regions with countries from all the categories.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A0B412-CD71-0481-CB40-F382ACCDB92D}"/>
              </a:ext>
            </a:extLst>
          </p:cNvPr>
          <p:cNvGrpSpPr/>
          <p:nvPr/>
        </p:nvGrpSpPr>
        <p:grpSpPr>
          <a:xfrm>
            <a:off x="14782801" y="8394753"/>
            <a:ext cx="2895599" cy="1124632"/>
            <a:chOff x="-179404" y="0"/>
            <a:chExt cx="1704342" cy="812800"/>
          </a:xfrm>
          <a:solidFill>
            <a:srgbClr val="00B050"/>
          </a:soli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4394E80-700C-3947-0D4B-075E50D69119}"/>
                </a:ext>
              </a:extLst>
            </p:cNvPr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grpFill/>
          </p:spPr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782180-78DA-F558-0A9C-ED5E98B517D9}"/>
                </a:ext>
              </a:extLst>
            </p:cNvPr>
            <p:cNvSpPr txBox="1"/>
            <p:nvPr/>
          </p:nvSpPr>
          <p:spPr>
            <a:xfrm>
              <a:off x="-179404" y="184150"/>
              <a:ext cx="1423338" cy="444500"/>
            </a:xfrm>
            <a:prstGeom prst="rect">
              <a:avLst/>
            </a:prstGeom>
            <a:grpFill/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88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C6DFF-4CF8-ACDE-FA0C-BCC650D1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5B62A2E7-E784-15B1-A1E7-B173D6F50F08}"/>
              </a:ext>
            </a:extLst>
          </p:cNvPr>
          <p:cNvSpPr/>
          <p:nvPr/>
        </p:nvSpPr>
        <p:spPr>
          <a:xfrm>
            <a:off x="-1986549" y="3777684"/>
            <a:ext cx="3973097" cy="3973097"/>
          </a:xfrm>
          <a:custGeom>
            <a:avLst/>
            <a:gdLst/>
            <a:ahLst/>
            <a:cxnLst/>
            <a:rect l="l" t="t" r="r" b="b"/>
            <a:pathLst>
              <a:path w="3973097" h="3973097">
                <a:moveTo>
                  <a:pt x="0" y="0"/>
                </a:moveTo>
                <a:lnTo>
                  <a:pt x="3973098" y="0"/>
                </a:lnTo>
                <a:lnTo>
                  <a:pt x="3973098" y="3973097"/>
                </a:lnTo>
                <a:lnTo>
                  <a:pt x="0" y="397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88C47B7-FB9C-5DA6-D73F-C9BFB66F5BED}"/>
              </a:ext>
            </a:extLst>
          </p:cNvPr>
          <p:cNvSpPr/>
          <p:nvPr/>
        </p:nvSpPr>
        <p:spPr>
          <a:xfrm>
            <a:off x="16727748" y="-924390"/>
            <a:ext cx="4996623" cy="4996623"/>
          </a:xfrm>
          <a:custGeom>
            <a:avLst/>
            <a:gdLst/>
            <a:ahLst/>
            <a:cxnLst/>
            <a:rect l="l" t="t" r="r" b="b"/>
            <a:pathLst>
              <a:path w="4996623" h="4996623">
                <a:moveTo>
                  <a:pt x="0" y="0"/>
                </a:moveTo>
                <a:lnTo>
                  <a:pt x="4996623" y="0"/>
                </a:lnTo>
                <a:lnTo>
                  <a:pt x="4996623" y="4996623"/>
                </a:lnTo>
                <a:lnTo>
                  <a:pt x="0" y="499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F732BFC-6D4F-FE82-D342-C330CA0483BE}"/>
              </a:ext>
            </a:extLst>
          </p:cNvPr>
          <p:cNvSpPr txBox="1"/>
          <p:nvPr/>
        </p:nvSpPr>
        <p:spPr>
          <a:xfrm>
            <a:off x="5053694" y="554886"/>
            <a:ext cx="940316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/>
            <a:r>
              <a:rPr lang="en-US" sz="5000" b="1" dirty="0">
                <a:solidFill>
                  <a:srgbClr val="321A2A"/>
                </a:solidFill>
                <a:latin typeface="+mj-lt"/>
                <a:ea typeface="Shrikhand"/>
                <a:cs typeface="Shrikhand"/>
                <a:sym typeface="Shrikhand"/>
              </a:rPr>
              <a:t>REGION &amp; POPULATION DENSITY</a:t>
            </a:r>
          </a:p>
        </p:txBody>
      </p:sp>
      <p:grpSp>
        <p:nvGrpSpPr>
          <p:cNvPr id="15" name="Group 9">
            <a:extLst>
              <a:ext uri="{FF2B5EF4-FFF2-40B4-BE49-F238E27FC236}">
                <a16:creationId xmlns:a16="http://schemas.microsoft.com/office/drawing/2014/main" id="{4AA19D4C-71E2-F79C-3441-49E8314CD7FA}"/>
              </a:ext>
            </a:extLst>
          </p:cNvPr>
          <p:cNvGrpSpPr/>
          <p:nvPr/>
        </p:nvGrpSpPr>
        <p:grpSpPr>
          <a:xfrm>
            <a:off x="3067218" y="386647"/>
            <a:ext cx="1865599" cy="946190"/>
            <a:chOff x="0" y="-164191"/>
            <a:chExt cx="812800" cy="972607"/>
          </a:xfrm>
          <a:solidFill>
            <a:srgbClr val="0070C0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7FE6A29-3E80-7AEC-7CFF-EAFBB389774E}"/>
                </a:ext>
              </a:extLst>
            </p:cNvPr>
            <p:cNvSpPr/>
            <p:nvPr/>
          </p:nvSpPr>
          <p:spPr>
            <a:xfrm>
              <a:off x="0" y="0"/>
              <a:ext cx="812800" cy="808416"/>
            </a:xfrm>
            <a:custGeom>
              <a:avLst/>
              <a:gdLst/>
              <a:ahLst/>
              <a:cxnLst/>
              <a:rect l="l" t="t" r="r" b="b"/>
              <a:pathLst>
                <a:path w="812800" h="808416">
                  <a:moveTo>
                    <a:pt x="406400" y="0"/>
                  </a:moveTo>
                  <a:cubicBezTo>
                    <a:pt x="181951" y="0"/>
                    <a:pt x="0" y="180970"/>
                    <a:pt x="0" y="404208"/>
                  </a:cubicBezTo>
                  <a:cubicBezTo>
                    <a:pt x="0" y="627446"/>
                    <a:pt x="181951" y="808416"/>
                    <a:pt x="406400" y="808416"/>
                  </a:cubicBezTo>
                  <a:cubicBezTo>
                    <a:pt x="630849" y="808416"/>
                    <a:pt x="812800" y="627446"/>
                    <a:pt x="812800" y="404208"/>
                  </a:cubicBezTo>
                  <a:cubicBezTo>
                    <a:pt x="812800" y="180970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6AA6D853-B4F4-FA7E-66B3-66F63091A313}"/>
                </a:ext>
              </a:extLst>
            </p:cNvPr>
            <p:cNvSpPr txBox="1"/>
            <p:nvPr/>
          </p:nvSpPr>
          <p:spPr>
            <a:xfrm>
              <a:off x="76200" y="-164191"/>
              <a:ext cx="660400" cy="45003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159"/>
                </a:lnSpc>
              </a:pPr>
              <a:r>
                <a:rPr lang="en-US" sz="5000" b="1" dirty="0">
                  <a:solidFill>
                    <a:srgbClr val="FFF8ED"/>
                  </a:solidFill>
                  <a:latin typeface="+mj-lt"/>
                  <a:ea typeface="Shrikhand"/>
                  <a:cs typeface="Shrikhand"/>
                  <a:sym typeface="Shrikhand"/>
                </a:rPr>
                <a:t>04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BAFEAA9-9A89-CB97-5C71-CBE2A80BCB5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"/>
          <a:stretch/>
        </p:blipFill>
        <p:spPr>
          <a:xfrm>
            <a:off x="0" y="876300"/>
            <a:ext cx="18288000" cy="941070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978FC-FE59-392B-9F78-D9AC1510E1D1}"/>
              </a:ext>
            </a:extLst>
          </p:cNvPr>
          <p:cNvSpPr txBox="1"/>
          <p:nvPr/>
        </p:nvSpPr>
        <p:spPr>
          <a:xfrm>
            <a:off x="7061091" y="4670467"/>
            <a:ext cx="41658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Region with highest Population density = Western Europe, Eastern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Northern Africa has the lowest Population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Eastern Asia is the most populated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Baltics is the least populated region out of the 11.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4C0C8-235A-D3CD-EBEB-22774505E1A7}"/>
              </a:ext>
            </a:extLst>
          </p:cNvPr>
          <p:cNvSpPr txBox="1"/>
          <p:nvPr/>
        </p:nvSpPr>
        <p:spPr>
          <a:xfrm>
            <a:off x="680613" y="7941672"/>
            <a:ext cx="6132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Northern America has the highest GDP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Eastern Asia stands third but stands 1</a:t>
            </a:r>
            <a:r>
              <a:rPr lang="en-IN" sz="1600" b="1" baseline="30000" dirty="0"/>
              <a:t>st</a:t>
            </a:r>
            <a:r>
              <a:rPr lang="en-IN" sz="1600" b="1" dirty="0"/>
              <a:t> in terms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Baltics is the region with lowest GDP in regards to the number of countries.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4ABF-28C9-67B3-4102-3AC5A28742CA}"/>
              </a:ext>
            </a:extLst>
          </p:cNvPr>
          <p:cNvGrpSpPr/>
          <p:nvPr/>
        </p:nvGrpSpPr>
        <p:grpSpPr>
          <a:xfrm>
            <a:off x="14956449" y="8724900"/>
            <a:ext cx="2798151" cy="1124632"/>
            <a:chOff x="-122046" y="0"/>
            <a:chExt cx="1646984" cy="812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0E32A52-1B20-8923-1EEE-E82D59B6E097}"/>
                </a:ext>
              </a:extLst>
            </p:cNvPr>
            <p:cNvSpPr/>
            <p:nvPr/>
          </p:nvSpPr>
          <p:spPr>
            <a:xfrm>
              <a:off x="0" y="0"/>
              <a:ext cx="1524938" cy="812800"/>
            </a:xfrm>
            <a:custGeom>
              <a:avLst/>
              <a:gdLst/>
              <a:ahLst/>
              <a:cxnLst/>
              <a:rect l="l" t="t" r="r" b="b"/>
              <a:pathLst>
                <a:path w="1524938" h="812800">
                  <a:moveTo>
                    <a:pt x="1524938" y="406400"/>
                  </a:moveTo>
                  <a:lnTo>
                    <a:pt x="1118538" y="0"/>
                  </a:lnTo>
                  <a:lnTo>
                    <a:pt x="11185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18538" y="609600"/>
                  </a:lnTo>
                  <a:lnTo>
                    <a:pt x="1118538" y="812800"/>
                  </a:lnTo>
                  <a:lnTo>
                    <a:pt x="1524938" y="406400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0D1DAB-EB3C-8FC6-9607-A2D5CADC9569}"/>
                </a:ext>
              </a:extLst>
            </p:cNvPr>
            <p:cNvSpPr txBox="1"/>
            <p:nvPr/>
          </p:nvSpPr>
          <p:spPr>
            <a:xfrm>
              <a:off x="-122046" y="184150"/>
              <a:ext cx="1423338" cy="444500"/>
            </a:xfrm>
            <a:prstGeom prst="rect">
              <a:avLst/>
            </a:prstGeom>
            <a:grpFill/>
          </p:spPr>
          <p:txBody>
            <a:bodyPr lIns="36972" tIns="36972" rIns="36972" bIns="369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40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1402</Words>
  <Application>Microsoft Office PowerPoint</Application>
  <PresentationFormat>Custom</PresentationFormat>
  <Paragraphs>209</Paragraphs>
  <Slides>17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Shrikhand</vt:lpstr>
      <vt:lpstr>Calibri</vt:lpstr>
      <vt:lpstr>Barlow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Budget Breakdown Meeting Presentation</dc:title>
  <cp:lastModifiedBy>Manikandan Ayyasamy</cp:lastModifiedBy>
  <cp:revision>37</cp:revision>
  <dcterms:created xsi:type="dcterms:W3CDTF">2006-08-16T00:00:00Z</dcterms:created>
  <dcterms:modified xsi:type="dcterms:W3CDTF">2025-03-24T06:39:39Z</dcterms:modified>
  <dc:identifier>DAGhyiZym1w</dc:identifier>
</cp:coreProperties>
</file>